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60"/>
  </p:notesMasterIdLst>
  <p:sldIdLst>
    <p:sldId id="372" r:id="rId2"/>
    <p:sldId id="317" r:id="rId3"/>
    <p:sldId id="438" r:id="rId4"/>
    <p:sldId id="439" r:id="rId5"/>
    <p:sldId id="440" r:id="rId6"/>
    <p:sldId id="441" r:id="rId7"/>
    <p:sldId id="442" r:id="rId8"/>
    <p:sldId id="443" r:id="rId9"/>
    <p:sldId id="444" r:id="rId10"/>
    <p:sldId id="511" r:id="rId11"/>
    <p:sldId id="557" r:id="rId12"/>
    <p:sldId id="445" r:id="rId13"/>
    <p:sldId id="446" r:id="rId14"/>
    <p:sldId id="447" r:id="rId15"/>
    <p:sldId id="556" r:id="rId16"/>
    <p:sldId id="449" r:id="rId17"/>
    <p:sldId id="450" r:id="rId18"/>
    <p:sldId id="451" r:id="rId19"/>
    <p:sldId id="512" r:id="rId20"/>
    <p:sldId id="513" r:id="rId21"/>
    <p:sldId id="515" r:id="rId22"/>
    <p:sldId id="519" r:id="rId23"/>
    <p:sldId id="520" r:id="rId24"/>
    <p:sldId id="521" r:id="rId25"/>
    <p:sldId id="522" r:id="rId26"/>
    <p:sldId id="523" r:id="rId27"/>
    <p:sldId id="524" r:id="rId28"/>
    <p:sldId id="525" r:id="rId29"/>
    <p:sldId id="558" r:id="rId30"/>
    <p:sldId id="528" r:id="rId31"/>
    <p:sldId id="529" r:id="rId32"/>
    <p:sldId id="530" r:id="rId33"/>
    <p:sldId id="531" r:id="rId34"/>
    <p:sldId id="532" r:id="rId35"/>
    <p:sldId id="533" r:id="rId36"/>
    <p:sldId id="534" r:id="rId37"/>
    <p:sldId id="559" r:id="rId38"/>
    <p:sldId id="535" r:id="rId39"/>
    <p:sldId id="536" r:id="rId40"/>
    <p:sldId id="537" r:id="rId41"/>
    <p:sldId id="538" r:id="rId42"/>
    <p:sldId id="539" r:id="rId43"/>
    <p:sldId id="540" r:id="rId44"/>
    <p:sldId id="541" r:id="rId45"/>
    <p:sldId id="542" r:id="rId46"/>
    <p:sldId id="543" r:id="rId47"/>
    <p:sldId id="544" r:id="rId48"/>
    <p:sldId id="545" r:id="rId49"/>
    <p:sldId id="546" r:id="rId50"/>
    <p:sldId id="547" r:id="rId51"/>
    <p:sldId id="548" r:id="rId52"/>
    <p:sldId id="549" r:id="rId53"/>
    <p:sldId id="550" r:id="rId54"/>
    <p:sldId id="551" r:id="rId55"/>
    <p:sldId id="552" r:id="rId56"/>
    <p:sldId id="553" r:id="rId57"/>
    <p:sldId id="554" r:id="rId58"/>
    <p:sldId id="555" r:id="rId59"/>
  </p:sldIdLst>
  <p:sldSz cx="9144000" cy="6858000" type="screen4x3"/>
  <p:notesSz cx="6858000" cy="9144000"/>
  <p:defaultTex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1824" userDrawn="1">
          <p15:clr>
            <a:srgbClr val="A4A3A4"/>
          </p15:clr>
        </p15:guide>
        <p15:guide id="2" pos="151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941651"/>
    <a:srgbClr val="FF9300"/>
    <a:srgbClr val="009051"/>
    <a:srgbClr val="0000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956"/>
    <p:restoredTop sz="92245"/>
  </p:normalViewPr>
  <p:slideViewPr>
    <p:cSldViewPr snapToGrid="0" showGuides="1">
      <p:cViewPr varScale="1">
        <p:scale>
          <a:sx n="113" d="100"/>
          <a:sy n="113" d="100"/>
        </p:scale>
        <p:origin x="1384" y="184"/>
      </p:cViewPr>
      <p:guideLst>
        <p:guide orient="horz" pos="1824"/>
        <p:guide pos="1512"/>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5DAEAAC4-0BF7-584C-81F2-E33C2534FAA1}"/>
              </a:ext>
            </a:extLst>
          </p:cNvPr>
          <p:cNvSpPr>
            <a:spLocks noGrp="1" noChangeArrowheads="1"/>
          </p:cNvSpPr>
          <p:nvPr>
            <p:ph type="hdr" sz="quarter"/>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defRPr sz="1200">
                <a:latin typeface="Arial" charset="0"/>
                <a:ea typeface="ＭＳ Ｐゴシック" charset="-128"/>
                <a:cs typeface="ＭＳ Ｐゴシック" charset="-128"/>
              </a:defRPr>
            </a:lvl1pPr>
          </a:lstStyle>
          <a:p>
            <a:pPr>
              <a:defRPr/>
            </a:pPr>
            <a:endParaRPr lang="en-US"/>
          </a:p>
        </p:txBody>
      </p:sp>
      <p:sp>
        <p:nvSpPr>
          <p:cNvPr id="5123" name="Rectangle 3">
            <a:extLst>
              <a:ext uri="{FF2B5EF4-FFF2-40B4-BE49-F238E27FC236}">
                <a16:creationId xmlns:a16="http://schemas.microsoft.com/office/drawing/2014/main" id="{4A63421B-4FD0-5641-820F-EE9480B44612}"/>
              </a:ext>
            </a:extLst>
          </p:cNvPr>
          <p:cNvSpPr>
            <a:spLocks noGrp="1" noChangeArrowheads="1"/>
          </p:cNvSpPr>
          <p:nvPr>
            <p:ph type="dt" idx="1"/>
          </p:nvPr>
        </p:nvSpPr>
        <p:spPr bwMode="auto">
          <a:xfrm>
            <a:off x="388620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defRPr sz="1200">
                <a:latin typeface="Arial" charset="0"/>
                <a:ea typeface="ＭＳ Ｐゴシック" charset="-128"/>
                <a:cs typeface="ＭＳ Ｐゴシック" charset="-128"/>
              </a:defRPr>
            </a:lvl1pPr>
          </a:lstStyle>
          <a:p>
            <a:pPr>
              <a:defRPr/>
            </a:pPr>
            <a:endParaRPr lang="en-US"/>
          </a:p>
        </p:txBody>
      </p:sp>
      <p:sp>
        <p:nvSpPr>
          <p:cNvPr id="15364" name="Rectangle 4">
            <a:extLst>
              <a:ext uri="{FF2B5EF4-FFF2-40B4-BE49-F238E27FC236}">
                <a16:creationId xmlns:a16="http://schemas.microsoft.com/office/drawing/2014/main" id="{D32BBDF2-A467-704D-96EF-0719A8322782}"/>
              </a:ext>
            </a:extLst>
          </p:cNvPr>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5" name="Rectangle 5">
            <a:extLst>
              <a:ext uri="{FF2B5EF4-FFF2-40B4-BE49-F238E27FC236}">
                <a16:creationId xmlns:a16="http://schemas.microsoft.com/office/drawing/2014/main" id="{62290462-1114-4641-B9C0-D5CFA1E83AB5}"/>
              </a:ext>
            </a:extLst>
          </p:cNvPr>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126" name="Rectangle 6">
            <a:extLst>
              <a:ext uri="{FF2B5EF4-FFF2-40B4-BE49-F238E27FC236}">
                <a16:creationId xmlns:a16="http://schemas.microsoft.com/office/drawing/2014/main" id="{3D37267E-FFBD-C945-814C-5BACA35635D8}"/>
              </a:ext>
            </a:extLst>
          </p:cNvPr>
          <p:cNvSpPr>
            <a:spLocks noGrp="1" noChangeArrowheads="1"/>
          </p:cNvSpPr>
          <p:nvPr>
            <p:ph type="ftr" sz="quarter" idx="4"/>
          </p:nvPr>
        </p:nvSpPr>
        <p:spPr bwMode="auto">
          <a:xfrm>
            <a:off x="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defRPr sz="1200">
                <a:latin typeface="Arial" charset="0"/>
                <a:ea typeface="ＭＳ Ｐゴシック" charset="-128"/>
                <a:cs typeface="ＭＳ Ｐゴシック" charset="-128"/>
              </a:defRPr>
            </a:lvl1pPr>
          </a:lstStyle>
          <a:p>
            <a:pPr>
              <a:defRPr/>
            </a:pPr>
            <a:endParaRPr lang="en-US"/>
          </a:p>
        </p:txBody>
      </p:sp>
      <p:sp>
        <p:nvSpPr>
          <p:cNvPr id="5127" name="Rectangle 7">
            <a:extLst>
              <a:ext uri="{FF2B5EF4-FFF2-40B4-BE49-F238E27FC236}">
                <a16:creationId xmlns:a16="http://schemas.microsoft.com/office/drawing/2014/main" id="{094F01EF-F56C-D24B-AC59-AB9A65150804}"/>
              </a:ext>
            </a:extLst>
          </p:cNvPr>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defRPr sz="1200"/>
            </a:lvl1pPr>
          </a:lstStyle>
          <a:p>
            <a:fld id="{C95B3DCB-BD9E-D54E-BECC-768EC8DFA107}"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65" charset="0"/>
        <a:ea typeface="ＭＳ Ｐゴシック" pitchFamily="-65" charset="-128"/>
        <a:cs typeface="ＭＳ Ｐゴシック" pitchFamily="-65" charset="-128"/>
      </a:defRPr>
    </a:lvl1pPr>
    <a:lvl2pPr marL="457200" algn="l" rtl="0" eaLnBrk="0" fontAlgn="base" hangingPunct="0">
      <a:spcBef>
        <a:spcPct val="30000"/>
      </a:spcBef>
      <a:spcAft>
        <a:spcPct val="0"/>
      </a:spcAft>
      <a:defRPr sz="1200" kern="1200">
        <a:solidFill>
          <a:schemeClr val="tx1"/>
        </a:solidFill>
        <a:latin typeface="Arial" pitchFamily="-65" charset="0"/>
        <a:ea typeface="ＭＳ Ｐゴシック" pitchFamily="-65" charset="-128"/>
        <a:cs typeface="+mn-cs"/>
      </a:defRPr>
    </a:lvl2pPr>
    <a:lvl3pPr marL="914400" algn="l" rtl="0" eaLnBrk="0" fontAlgn="base" hangingPunct="0">
      <a:spcBef>
        <a:spcPct val="30000"/>
      </a:spcBef>
      <a:spcAft>
        <a:spcPct val="0"/>
      </a:spcAft>
      <a:defRPr sz="1200" kern="1200">
        <a:solidFill>
          <a:schemeClr val="tx1"/>
        </a:solidFill>
        <a:latin typeface="Arial" pitchFamily="-65" charset="0"/>
        <a:ea typeface="ＭＳ Ｐゴシック" pitchFamily="-65" charset="-128"/>
        <a:cs typeface="+mn-cs"/>
      </a:defRPr>
    </a:lvl3pPr>
    <a:lvl4pPr marL="1371600" algn="l" rtl="0" eaLnBrk="0" fontAlgn="base" hangingPunct="0">
      <a:spcBef>
        <a:spcPct val="30000"/>
      </a:spcBef>
      <a:spcAft>
        <a:spcPct val="0"/>
      </a:spcAft>
      <a:defRPr sz="1200" kern="1200">
        <a:solidFill>
          <a:schemeClr val="tx1"/>
        </a:solidFill>
        <a:latin typeface="Arial" pitchFamily="-65" charset="0"/>
        <a:ea typeface="ＭＳ Ｐゴシック" pitchFamily="-65" charset="-128"/>
        <a:cs typeface="+mn-cs"/>
      </a:defRPr>
    </a:lvl4pPr>
    <a:lvl5pPr marL="1828800" algn="l" rtl="0" eaLnBrk="0" fontAlgn="base" hangingPunct="0">
      <a:spcBef>
        <a:spcPct val="30000"/>
      </a:spcBef>
      <a:spcAft>
        <a:spcPct val="0"/>
      </a:spcAft>
      <a:defRPr sz="1200" kern="1200">
        <a:solidFill>
          <a:schemeClr val="tx1"/>
        </a:solidFill>
        <a:latin typeface="Arial" pitchFamily="-65" charset="0"/>
        <a:ea typeface="ＭＳ Ｐゴシック" pitchFamily="-65"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en.wikipedia.org/wiki/Compiler" TargetMode="External"/><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2">
            <a:extLst>
              <a:ext uri="{FF2B5EF4-FFF2-40B4-BE49-F238E27FC236}">
                <a16:creationId xmlns:a16="http://schemas.microsoft.com/office/drawing/2014/main" id="{E234A70A-2A0B-894F-9538-9DAB46E4F829}"/>
              </a:ext>
            </a:extLst>
          </p:cNvPr>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ＭＳ Ｐゴシック" panose="020B0600070205080204" pitchFamily="34" charset="-128"/>
              </a:defRPr>
            </a:lvl1pPr>
            <a:lvl2pPr marL="742950" indent="-285750">
              <a:spcBef>
                <a:spcPct val="30000"/>
              </a:spcBef>
              <a:defRPr sz="1200">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defRPr sz="12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defRPr sz="12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9pPr>
          </a:lstStyle>
          <a:p>
            <a:pPr>
              <a:spcBef>
                <a:spcPct val="0"/>
              </a:spcBef>
            </a:pPr>
            <a:r>
              <a:rPr lang="en-US" altLang="en-US"/>
              <a:t>The University of Adelaide, School of Computer Science</a:t>
            </a:r>
          </a:p>
        </p:txBody>
      </p:sp>
      <p:sp>
        <p:nvSpPr>
          <p:cNvPr id="16386" name="Rectangle 3">
            <a:extLst>
              <a:ext uri="{FF2B5EF4-FFF2-40B4-BE49-F238E27FC236}">
                <a16:creationId xmlns:a16="http://schemas.microsoft.com/office/drawing/2014/main" id="{97F1AD60-3B1B-1740-A2FD-5E69A1EB06BE}"/>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ＭＳ Ｐゴシック" panose="020B0600070205080204" pitchFamily="34" charset="-128"/>
              </a:defRPr>
            </a:lvl1pPr>
            <a:lvl2pPr marL="742950" indent="-285750">
              <a:spcBef>
                <a:spcPct val="30000"/>
              </a:spcBef>
              <a:defRPr sz="1200">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defRPr sz="12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defRPr sz="12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9pPr>
          </a:lstStyle>
          <a:p>
            <a:pPr>
              <a:spcBef>
                <a:spcPct val="0"/>
              </a:spcBef>
            </a:pPr>
            <a:fld id="{423B5CEE-450F-0046-8598-2F23DEDF96D0}" type="datetime3">
              <a:rPr lang="en-US" altLang="en-US" smtClean="0"/>
              <a:pPr>
                <a:spcBef>
                  <a:spcPct val="0"/>
                </a:spcBef>
              </a:pPr>
              <a:t>15 July 2022</a:t>
            </a:fld>
            <a:endParaRPr lang="en-US" altLang="en-US"/>
          </a:p>
        </p:txBody>
      </p:sp>
      <p:sp>
        <p:nvSpPr>
          <p:cNvPr id="16387" name="Rectangle 6">
            <a:extLst>
              <a:ext uri="{FF2B5EF4-FFF2-40B4-BE49-F238E27FC236}">
                <a16:creationId xmlns:a16="http://schemas.microsoft.com/office/drawing/2014/main" id="{D3921A6F-BB57-5140-9D19-B86B881EA364}"/>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ＭＳ Ｐゴシック" panose="020B0600070205080204" pitchFamily="34" charset="-128"/>
              </a:defRPr>
            </a:lvl1pPr>
            <a:lvl2pPr marL="742950" indent="-285750">
              <a:spcBef>
                <a:spcPct val="30000"/>
              </a:spcBef>
              <a:defRPr sz="1200">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defRPr sz="12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defRPr sz="12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9pPr>
          </a:lstStyle>
          <a:p>
            <a:pPr>
              <a:spcBef>
                <a:spcPct val="0"/>
              </a:spcBef>
            </a:pPr>
            <a:r>
              <a:rPr lang="en-US" altLang="en-US"/>
              <a:t>Chapter 2 — Instructions: Language of the Computer</a:t>
            </a:r>
          </a:p>
        </p:txBody>
      </p:sp>
      <p:sp>
        <p:nvSpPr>
          <p:cNvPr id="16388" name="Rectangle 7">
            <a:extLst>
              <a:ext uri="{FF2B5EF4-FFF2-40B4-BE49-F238E27FC236}">
                <a16:creationId xmlns:a16="http://schemas.microsoft.com/office/drawing/2014/main" id="{B40D9AA7-9A3A-F447-8C2C-9EF4CCADF10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ＭＳ Ｐゴシック" panose="020B0600070205080204" pitchFamily="34" charset="-128"/>
              </a:defRPr>
            </a:lvl1pPr>
            <a:lvl2pPr marL="742950" indent="-285750">
              <a:spcBef>
                <a:spcPct val="30000"/>
              </a:spcBef>
              <a:defRPr sz="1200">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defRPr sz="12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defRPr sz="12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9pPr>
          </a:lstStyle>
          <a:p>
            <a:pPr>
              <a:spcBef>
                <a:spcPct val="0"/>
              </a:spcBef>
            </a:pPr>
            <a:fld id="{D024A194-438D-5840-AD35-49F8A68A4192}" type="slidenum">
              <a:rPr lang="en-US" altLang="en-US" smtClean="0"/>
              <a:pPr>
                <a:spcBef>
                  <a:spcPct val="0"/>
                </a:spcBef>
              </a:pPr>
              <a:t>1</a:t>
            </a:fld>
            <a:endParaRPr lang="en-US" altLang="en-US"/>
          </a:p>
        </p:txBody>
      </p:sp>
      <p:sp>
        <p:nvSpPr>
          <p:cNvPr id="16389" name="Rectangle 2">
            <a:extLst>
              <a:ext uri="{FF2B5EF4-FFF2-40B4-BE49-F238E27FC236}">
                <a16:creationId xmlns:a16="http://schemas.microsoft.com/office/drawing/2014/main" id="{7BFDAAC9-F854-F44B-83AF-2B5A45F86876}"/>
              </a:ext>
            </a:extLst>
          </p:cNvPr>
          <p:cNvSpPr>
            <a:spLocks noGrp="1" noRot="1" noChangeAspect="1" noChangeArrowheads="1" noTextEdit="1"/>
          </p:cNvSpPr>
          <p:nvPr>
            <p:ph type="sldImg"/>
          </p:nvPr>
        </p:nvSpPr>
        <p:spPr>
          <a:ln/>
        </p:spPr>
      </p:sp>
      <p:sp>
        <p:nvSpPr>
          <p:cNvPr id="16390" name="Rectangle 3">
            <a:extLst>
              <a:ext uri="{FF2B5EF4-FFF2-40B4-BE49-F238E27FC236}">
                <a16:creationId xmlns:a16="http://schemas.microsoft.com/office/drawing/2014/main" id="{66C96D32-2343-D54B-A0A3-D187AB790AD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AU" altLang="en-US">
              <a:latin typeface="Arial" panose="020B0604020202020204" pitchFamily="34" charset="0"/>
              <a:ea typeface="ＭＳ Ｐゴシック" panose="020B0600070205080204" pitchFamily="34" charset="-128"/>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Rectangle 1">
            <a:extLst>
              <a:ext uri="{FF2B5EF4-FFF2-40B4-BE49-F238E27FC236}">
                <a16:creationId xmlns:a16="http://schemas.microsoft.com/office/drawing/2014/main" id="{552B8A30-143F-4D4A-89EF-E8DFA3666332}"/>
              </a:ext>
            </a:extLst>
          </p:cNvPr>
          <p:cNvSpPr>
            <a:spLocks noGrp="1" noRot="1" noChangeAspect="1" noChangeArrowheads="1" noTextEdit="1"/>
          </p:cNvSpPr>
          <p:nvPr>
            <p:ph type="sldImg"/>
          </p:nvPr>
        </p:nvSpPr>
        <p:spPr>
          <a:solidFill>
            <a:srgbClr val="FFFFFF"/>
          </a:solidFill>
          <a:ln/>
        </p:spPr>
      </p:sp>
      <p:sp>
        <p:nvSpPr>
          <p:cNvPr id="53250" name="Rectangle 2">
            <a:extLst>
              <a:ext uri="{FF2B5EF4-FFF2-40B4-BE49-F238E27FC236}">
                <a16:creationId xmlns:a16="http://schemas.microsoft.com/office/drawing/2014/main" id="{F252C652-E656-E64F-BAD3-80C4BA4FD560}"/>
              </a:ext>
            </a:extLst>
          </p:cNvPr>
          <p:cNvSpPr>
            <a:spLocks noGrp="1" noChangeArrowheads="1"/>
          </p:cNvSpPr>
          <p:nvPr>
            <p:ph type="body" idx="1"/>
          </p:nvPr>
        </p:nvSpPr>
        <p:spPr>
          <a:xfrm>
            <a:off x="685800" y="4343400"/>
            <a:ext cx="54864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z="1400">
                <a:latin typeface="Lucida Grande" panose="020B0600040502020204" pitchFamily="34" charset="0"/>
                <a:ea typeface="ＭＳ Ｐゴシック" panose="020B0600070205080204" pitchFamily="34" charset="-128"/>
                <a:sym typeface="Lucida Grande" panose="020B0600040502020204" pitchFamily="34" charset="0"/>
              </a:rPr>
              <a:t>Feature size = channel width of transistor</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Rectangle 1">
            <a:extLst>
              <a:ext uri="{FF2B5EF4-FFF2-40B4-BE49-F238E27FC236}">
                <a16:creationId xmlns:a16="http://schemas.microsoft.com/office/drawing/2014/main" id="{FDE6E543-D941-4444-9BC2-D3C506B7D3CE}"/>
              </a:ext>
            </a:extLst>
          </p:cNvPr>
          <p:cNvSpPr>
            <a:spLocks noGrp="1" noRot="1" noChangeAspect="1" noChangeArrowheads="1" noTextEdit="1"/>
          </p:cNvSpPr>
          <p:nvPr>
            <p:ph type="sldImg"/>
          </p:nvPr>
        </p:nvSpPr>
        <p:spPr>
          <a:solidFill>
            <a:srgbClr val="FFFFFF"/>
          </a:solidFill>
          <a:ln/>
        </p:spPr>
      </p:sp>
      <p:sp>
        <p:nvSpPr>
          <p:cNvPr id="55298" name="Rectangle 2">
            <a:extLst>
              <a:ext uri="{FF2B5EF4-FFF2-40B4-BE49-F238E27FC236}">
                <a16:creationId xmlns:a16="http://schemas.microsoft.com/office/drawing/2014/main" id="{58995787-57D5-E345-8006-24D6C0E53AE9}"/>
              </a:ext>
            </a:extLst>
          </p:cNvPr>
          <p:cNvSpPr>
            <a:spLocks noGrp="1" noChangeArrowheads="1"/>
          </p:cNvSpPr>
          <p:nvPr>
            <p:ph type="body" idx="1"/>
          </p:nvPr>
        </p:nvSpPr>
        <p:spPr>
          <a:xfrm>
            <a:off x="685800" y="4343400"/>
            <a:ext cx="54864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z="1400">
                <a:latin typeface="Lucida Grande" panose="020B0600040502020204" pitchFamily="34" charset="0"/>
                <a:ea typeface="ＭＳ Ｐゴシック" panose="020B0600070205080204" pitchFamily="34" charset="-128"/>
                <a:sym typeface="Lucida Grande" panose="020B0600040502020204" pitchFamily="34" charset="0"/>
              </a:rPr>
              <a:t>Feature size = channel width of transistor</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1">
            <a:extLst>
              <a:ext uri="{FF2B5EF4-FFF2-40B4-BE49-F238E27FC236}">
                <a16:creationId xmlns:a16="http://schemas.microsoft.com/office/drawing/2014/main" id="{5283EC18-CBC1-6E4D-B169-0EA70058CFF8}"/>
              </a:ext>
            </a:extLst>
          </p:cNvPr>
          <p:cNvSpPr>
            <a:spLocks noGrp="1" noRot="1" noChangeAspect="1" noChangeArrowheads="1" noTextEdit="1"/>
          </p:cNvSpPr>
          <p:nvPr>
            <p:ph type="sldImg"/>
          </p:nvPr>
        </p:nvSpPr>
        <p:spPr>
          <a:solidFill>
            <a:srgbClr val="FFFFFF"/>
          </a:solidFill>
          <a:ln/>
        </p:spPr>
      </p:sp>
      <p:sp>
        <p:nvSpPr>
          <p:cNvPr id="57346" name="Rectangle 2">
            <a:extLst>
              <a:ext uri="{FF2B5EF4-FFF2-40B4-BE49-F238E27FC236}">
                <a16:creationId xmlns:a16="http://schemas.microsoft.com/office/drawing/2014/main" id="{31B25CEF-0360-5243-89CD-49FFA2B71C74}"/>
              </a:ext>
            </a:extLst>
          </p:cNvPr>
          <p:cNvSpPr>
            <a:spLocks noGrp="1" noChangeArrowheads="1"/>
          </p:cNvSpPr>
          <p:nvPr>
            <p:ph type="body" idx="1"/>
          </p:nvPr>
        </p:nvSpPr>
        <p:spPr>
          <a:xfrm>
            <a:off x="685800" y="4343400"/>
            <a:ext cx="54864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z="1400" dirty="0">
                <a:latin typeface="Lucida Grande" panose="020B0600040502020204" pitchFamily="34" charset="0"/>
                <a:ea typeface="ＭＳ Ｐゴシック" panose="020B0600070205080204" pitchFamily="34" charset="-128"/>
                <a:sym typeface="Lucida Grande" panose="020B0600040502020204" pitchFamily="34" charset="0"/>
              </a:rPr>
              <a:t>Feature size = channel width of transistor</a:t>
            </a:r>
          </a:p>
          <a:p>
            <a:endParaRPr lang="en-US" altLang="en-US" sz="1400" dirty="0">
              <a:latin typeface="Lucida Grande" panose="020B0600040502020204" pitchFamily="34" charset="0"/>
              <a:ea typeface="ＭＳ Ｐゴシック" panose="020B0600070205080204" pitchFamily="34" charset="-128"/>
              <a:sym typeface="Lucida Grande" panose="020B0600040502020204" pitchFamily="34" charset="0"/>
            </a:endParaRPr>
          </a:p>
          <a:p>
            <a:r>
              <a:rPr lang="en-US" sz="1400" dirty="0">
                <a:latin typeface="Candara" panose="020E0502030303020204" pitchFamily="34" charset="0"/>
              </a:rPr>
              <a:t>While this held, smaller transistors ran faster, used less power, and cost less. But there was a limit to how long this would last.</a:t>
            </a:r>
            <a:endParaRPr lang="en-US" altLang="en-US" sz="1400" dirty="0">
              <a:latin typeface="Lucida Grande" panose="020B0600040502020204" pitchFamily="34" charset="0"/>
              <a:ea typeface="ＭＳ Ｐゴシック" panose="020B0600070205080204" pitchFamily="34" charset="-128"/>
              <a:sym typeface="Lucida Grande" panose="020B0600040502020204" pitchFamily="34"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Rectangle 1">
            <a:extLst>
              <a:ext uri="{FF2B5EF4-FFF2-40B4-BE49-F238E27FC236}">
                <a16:creationId xmlns:a16="http://schemas.microsoft.com/office/drawing/2014/main" id="{46623E0B-366C-5944-A6B0-2AF7B36310AF}"/>
              </a:ext>
            </a:extLst>
          </p:cNvPr>
          <p:cNvSpPr>
            <a:spLocks noGrp="1" noRot="1" noChangeAspect="1" noChangeArrowheads="1" noTextEdit="1"/>
          </p:cNvSpPr>
          <p:nvPr>
            <p:ph type="sldImg"/>
          </p:nvPr>
        </p:nvSpPr>
        <p:spPr>
          <a:solidFill>
            <a:srgbClr val="FFFFFF"/>
          </a:solidFill>
          <a:ln/>
        </p:spPr>
      </p:sp>
      <p:sp>
        <p:nvSpPr>
          <p:cNvPr id="59394" name="Rectangle 2">
            <a:extLst>
              <a:ext uri="{FF2B5EF4-FFF2-40B4-BE49-F238E27FC236}">
                <a16:creationId xmlns:a16="http://schemas.microsoft.com/office/drawing/2014/main" id="{4A45E371-7927-9A41-AB42-D8964EE58512}"/>
              </a:ext>
            </a:extLst>
          </p:cNvPr>
          <p:cNvSpPr>
            <a:spLocks noGrp="1" noChangeArrowheads="1"/>
          </p:cNvSpPr>
          <p:nvPr>
            <p:ph type="body" idx="1"/>
          </p:nvPr>
        </p:nvSpPr>
        <p:spPr>
          <a:xfrm>
            <a:off x="685800" y="4343400"/>
            <a:ext cx="54864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z="1400">
                <a:latin typeface="Lucida Grande" panose="020B0600040502020204" pitchFamily="34" charset="0"/>
                <a:ea typeface="ＭＳ Ｐゴシック" panose="020B0600070205080204" pitchFamily="34" charset="-128"/>
                <a:sym typeface="Lucida Grande" panose="020B0600040502020204" pitchFamily="34" charset="0"/>
              </a:rPr>
              <a:t>2x devices * 1.4x frequency = 2.8x performance at same power</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Rectangle 1">
            <a:extLst>
              <a:ext uri="{FF2B5EF4-FFF2-40B4-BE49-F238E27FC236}">
                <a16:creationId xmlns:a16="http://schemas.microsoft.com/office/drawing/2014/main" id="{DEC43210-5DD9-014A-A3D2-D5ED9C1A1995}"/>
              </a:ext>
            </a:extLst>
          </p:cNvPr>
          <p:cNvSpPr>
            <a:spLocks noGrp="1" noRot="1" noChangeAspect="1" noChangeArrowheads="1" noTextEdit="1"/>
          </p:cNvSpPr>
          <p:nvPr>
            <p:ph type="sldImg"/>
          </p:nvPr>
        </p:nvSpPr>
        <p:spPr>
          <a:solidFill>
            <a:srgbClr val="FFFFFF"/>
          </a:solidFill>
          <a:ln/>
        </p:spPr>
      </p:sp>
      <p:sp>
        <p:nvSpPr>
          <p:cNvPr id="68610" name="Rectangle 2">
            <a:extLst>
              <a:ext uri="{FF2B5EF4-FFF2-40B4-BE49-F238E27FC236}">
                <a16:creationId xmlns:a16="http://schemas.microsoft.com/office/drawing/2014/main" id="{D4E55D96-8D27-4246-BE37-8DA826A86119}"/>
              </a:ext>
            </a:extLst>
          </p:cNvPr>
          <p:cNvSpPr>
            <a:spLocks noGrp="1" noChangeArrowheads="1"/>
          </p:cNvSpPr>
          <p:nvPr>
            <p:ph type="body" idx="1"/>
          </p:nvPr>
        </p:nvSpPr>
        <p:spPr>
          <a:xfrm>
            <a:off x="685800" y="4343400"/>
            <a:ext cx="54864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44450">
              <a:spcBef>
                <a:spcPts val="463"/>
              </a:spcBef>
            </a:pPr>
            <a:r>
              <a:rPr lang="en-US" dirty="0"/>
              <a:t>Growing interest in ambitious multiple-issue machines and heavily pipelined machines requires a careful examination of how much instruction-level parallelism exists in typical programs. Such an examination is complicated by the wide variety of hardware and software techniques for increasing the parallelism that can be exploited, including branch prediction, register renaming, and alias analysis.</a:t>
            </a:r>
          </a:p>
          <a:p>
            <a:pPr marL="44450">
              <a:spcBef>
                <a:spcPts val="463"/>
              </a:spcBef>
            </a:pPr>
            <a:endParaRPr lang="en-US" dirty="0"/>
          </a:p>
          <a:p>
            <a:pPr marL="44450">
              <a:spcBef>
                <a:spcPts val="463"/>
              </a:spcBef>
            </a:pPr>
            <a:r>
              <a:rPr lang="en-US" dirty="0"/>
              <a:t>Categories of ILP: (1) techniques for increasing the parallelism within a basic block and (2) techniques for using parallelism across several basic blocks. </a:t>
            </a:r>
          </a:p>
          <a:p>
            <a:pPr marL="44450">
              <a:spcBef>
                <a:spcPts val="463"/>
              </a:spcBef>
            </a:pPr>
            <a:endParaRPr lang="en-US" dirty="0"/>
          </a:p>
          <a:p>
            <a:pPr marL="44450">
              <a:spcBef>
                <a:spcPts val="463"/>
              </a:spcBef>
            </a:pPr>
            <a:r>
              <a:rPr lang="en-US" dirty="0"/>
              <a:t>Trace-driven simulation to study the importance of register renaming, branch and jump prediction, and alias analysis on a simulator (</a:t>
            </a:r>
            <a:r>
              <a:rPr lang="en-US" i="1" dirty="0"/>
              <a:t>a la </a:t>
            </a:r>
            <a:r>
              <a:rPr lang="en-US" i="0" dirty="0"/>
              <a:t>what we do with GEM5).</a:t>
            </a:r>
            <a:endParaRPr lang="en-US" dirty="0"/>
          </a:p>
          <a:p>
            <a:pPr marL="44450">
              <a:spcBef>
                <a:spcPts val="463"/>
              </a:spcBef>
            </a:pPr>
            <a:endParaRPr lang="en-US" altLang="en-US" dirty="0">
              <a:solidFill>
                <a:srgbClr val="000000"/>
              </a:solidFill>
              <a:latin typeface="Arial" panose="020B0604020202020204" pitchFamily="34" charset="0"/>
              <a:ea typeface="ＭＳ Ｐゴシック" panose="020B0600070205080204" pitchFamily="34" charset="-128"/>
              <a:cs typeface="Arial" panose="020B0604020202020204" pitchFamily="34" charset="0"/>
              <a:sym typeface="Arial" panose="020B0604020202020204" pitchFamily="34" charset="0"/>
            </a:endParaRPr>
          </a:p>
          <a:p>
            <a:pPr marL="44450">
              <a:spcBef>
                <a:spcPts val="463"/>
              </a:spcBef>
            </a:pPr>
            <a:r>
              <a:rPr lang="en-US" altLang="en-US" dirty="0">
                <a:solidFill>
                  <a:srgbClr val="000000"/>
                </a:solidFill>
                <a:latin typeface="Arial" panose="020B0604020202020204" pitchFamily="34" charset="0"/>
                <a:ea typeface="ＭＳ Ｐゴシック" panose="020B0600070205080204" pitchFamily="34" charset="-128"/>
                <a:cs typeface="Arial" panose="020B0604020202020204" pitchFamily="34" charset="0"/>
                <a:sym typeface="Arial" panose="020B0604020202020204" pitchFamily="34" charset="0"/>
              </a:rPr>
              <a:t>assumes branch prediction, jump prediction, register renaming, alias analysis, </a:t>
            </a:r>
            <a:r>
              <a:rPr lang="ja-JP" altLang="en-US">
                <a:solidFill>
                  <a:srgbClr val="000000"/>
                </a:solidFill>
                <a:latin typeface="Arial" panose="020B0604020202020204" pitchFamily="34" charset="0"/>
                <a:ea typeface="ＭＳ Ｐゴシック" panose="020B0600070205080204" pitchFamily="34" charset="-128"/>
                <a:cs typeface="Arial" panose="020B0604020202020204" pitchFamily="34" charset="0"/>
                <a:sym typeface="Arial" panose="020B0604020202020204" pitchFamily="34" charset="0"/>
              </a:rPr>
              <a:t>“</a:t>
            </a:r>
            <a:r>
              <a:rPr lang="en-US" altLang="ja-JP" dirty="0">
                <a:solidFill>
                  <a:srgbClr val="000000"/>
                </a:solidFill>
                <a:latin typeface="Arial" panose="020B0604020202020204" pitchFamily="34" charset="0"/>
                <a:ea typeface="ＭＳ Ｐゴシック" panose="020B0600070205080204" pitchFamily="34" charset="-128"/>
                <a:cs typeface="Arial" panose="020B0604020202020204" pitchFamily="34" charset="0"/>
                <a:sym typeface="Arial" panose="020B0604020202020204" pitchFamily="34" charset="0"/>
              </a:rPr>
              <a:t>generous default window size and cycle width</a:t>
            </a:r>
            <a:r>
              <a:rPr lang="ja-JP" altLang="en-US">
                <a:solidFill>
                  <a:srgbClr val="000000"/>
                </a:solidFill>
                <a:latin typeface="Arial" panose="020B0604020202020204" pitchFamily="34" charset="0"/>
                <a:ea typeface="ＭＳ Ｐゴシック" panose="020B0600070205080204" pitchFamily="34" charset="-128"/>
                <a:cs typeface="Arial" panose="020B0604020202020204" pitchFamily="34" charset="0"/>
                <a:sym typeface="Arial" panose="020B0604020202020204" pitchFamily="34" charset="0"/>
              </a:rPr>
              <a:t>”</a:t>
            </a:r>
            <a:r>
              <a:rPr lang="en-US" altLang="ja-JP" dirty="0">
                <a:solidFill>
                  <a:srgbClr val="000000"/>
                </a:solidFill>
                <a:latin typeface="Arial" panose="020B0604020202020204" pitchFamily="34" charset="0"/>
                <a:ea typeface="ＭＳ Ｐゴシック" panose="020B0600070205080204" pitchFamily="34" charset="-128"/>
                <a:cs typeface="Arial" panose="020B0604020202020204" pitchFamily="34" charset="0"/>
                <a:sym typeface="Arial" panose="020B0604020202020204" pitchFamily="34" charset="0"/>
              </a:rPr>
              <a:t>.</a:t>
            </a:r>
          </a:p>
          <a:p>
            <a:pPr marL="44450">
              <a:spcBef>
                <a:spcPts val="463"/>
              </a:spcBef>
            </a:pPr>
            <a:endParaRPr lang="en-US" altLang="en-US" dirty="0">
              <a:solidFill>
                <a:srgbClr val="000000"/>
              </a:solidFill>
              <a:latin typeface="Arial" panose="020B0604020202020204" pitchFamily="34" charset="0"/>
              <a:ea typeface="ＭＳ Ｐゴシック" panose="020B0600070205080204" pitchFamily="34" charset="-128"/>
              <a:cs typeface="Arial" panose="020B0604020202020204" pitchFamily="34" charset="0"/>
              <a:sym typeface="Arial" panose="020B0604020202020204" pitchFamily="34" charset="0"/>
            </a:endParaRPr>
          </a:p>
          <a:p>
            <a:pPr marL="44450">
              <a:spcBef>
                <a:spcPts val="463"/>
              </a:spcBef>
            </a:pPr>
            <a:r>
              <a:rPr lang="en-US" dirty="0"/>
              <a:t>Stupid model rarely gets above 2</a:t>
            </a:r>
          </a:p>
          <a:p>
            <a:pPr marL="215900" indent="-171450">
              <a:spcBef>
                <a:spcPts val="463"/>
              </a:spcBef>
              <a:buFont typeface="Arial" panose="020B0604020202020204" pitchFamily="34" charset="0"/>
              <a:buChar char="•"/>
            </a:pPr>
            <a:r>
              <a:rPr lang="en-US" dirty="0"/>
              <a:t>Lack of branch prediction means that it finds only intra-block parallelism. (</a:t>
            </a:r>
            <a:r>
              <a:rPr lang="en-US" sz="1200" b="0" i="0" kern="1200" dirty="0">
                <a:solidFill>
                  <a:schemeClr val="tx1"/>
                </a:solidFill>
                <a:effectLst/>
                <a:latin typeface="Arial" pitchFamily="-65" charset="0"/>
                <a:ea typeface="ＭＳ Ｐゴシック" pitchFamily="-65" charset="-128"/>
                <a:cs typeface="ＭＳ Ｐゴシック" pitchFamily="-65" charset="-128"/>
              </a:rPr>
              <a:t>In </a:t>
            </a:r>
            <a:r>
              <a:rPr lang="en-US" sz="1200" b="0" i="0" u="none" strike="noStrike" kern="1200" dirty="0">
                <a:solidFill>
                  <a:schemeClr val="tx1"/>
                </a:solidFill>
                <a:effectLst/>
                <a:latin typeface="Arial" pitchFamily="-65" charset="0"/>
                <a:ea typeface="ＭＳ Ｐゴシック" pitchFamily="-65" charset="-128"/>
                <a:cs typeface="ＭＳ Ｐゴシック" pitchFamily="-65" charset="-128"/>
                <a:hlinkClick r:id="rId3" tooltip="Compiler"/>
              </a:rPr>
              <a:t>compiler construction</a:t>
            </a:r>
            <a:r>
              <a:rPr lang="en-US" sz="1200" b="0" i="0" kern="1200" dirty="0">
                <a:solidFill>
                  <a:schemeClr val="tx1"/>
                </a:solidFill>
                <a:effectLst/>
                <a:latin typeface="Arial" pitchFamily="-65" charset="0"/>
                <a:ea typeface="ＭＳ Ｐゴシック" pitchFamily="-65" charset="-128"/>
                <a:cs typeface="ＭＳ Ｐゴシック" pitchFamily="-65" charset="-128"/>
              </a:rPr>
              <a:t>, a </a:t>
            </a:r>
            <a:r>
              <a:rPr lang="en-US" sz="1200" b="1" i="0" kern="1200" dirty="0">
                <a:solidFill>
                  <a:schemeClr val="tx1"/>
                </a:solidFill>
                <a:effectLst/>
                <a:latin typeface="Arial" pitchFamily="-65" charset="0"/>
                <a:ea typeface="ＭＳ Ｐゴシック" pitchFamily="-65" charset="-128"/>
                <a:cs typeface="ＭＳ Ｐゴシック" pitchFamily="-65" charset="-128"/>
              </a:rPr>
              <a:t>basic block</a:t>
            </a:r>
            <a:r>
              <a:rPr lang="en-US" sz="1200" b="0" i="0" kern="1200" dirty="0">
                <a:solidFill>
                  <a:schemeClr val="tx1"/>
                </a:solidFill>
                <a:effectLst/>
                <a:latin typeface="Arial" pitchFamily="-65" charset="0"/>
                <a:ea typeface="ＭＳ Ｐゴシック" pitchFamily="-65" charset="-128"/>
                <a:cs typeface="ＭＳ Ｐゴシック" pitchFamily="-65" charset="-128"/>
              </a:rPr>
              <a:t> is a straight-line code sequence with no branches in except to the entry and no branches out except at the exit.)</a:t>
            </a:r>
            <a:endParaRPr lang="en-US" dirty="0"/>
          </a:p>
          <a:p>
            <a:pPr marL="215900" indent="-171450">
              <a:spcBef>
                <a:spcPts val="463"/>
              </a:spcBef>
              <a:buFont typeface="Arial" panose="020B0604020202020204" pitchFamily="34" charset="0"/>
              <a:buChar char="•"/>
            </a:pPr>
            <a:r>
              <a:rPr lang="en-US" dirty="0"/>
              <a:t>Lack of renaming (to remove artificial dependencies due to register reuse) and alias analysis (remove false dependency) means it won’t find much of that. </a:t>
            </a:r>
          </a:p>
          <a:p>
            <a:pPr marL="44450" indent="0">
              <a:spcBef>
                <a:spcPts val="463"/>
              </a:spcBef>
              <a:buFont typeface="Arial" panose="020B0604020202020204" pitchFamily="34" charset="0"/>
              <a:buNone/>
            </a:pPr>
            <a:r>
              <a:rPr lang="en-US" dirty="0"/>
              <a:t>The Fair model is better, with // between 2-4 common. </a:t>
            </a:r>
          </a:p>
          <a:p>
            <a:pPr marL="44450" indent="0">
              <a:spcBef>
                <a:spcPts val="463"/>
              </a:spcBef>
              <a:buFont typeface="Arial" panose="020B0604020202020204" pitchFamily="34" charset="0"/>
              <a:buNone/>
            </a:pPr>
            <a:r>
              <a:rPr lang="en-US" dirty="0"/>
              <a:t>The Great model rarely has parallelism above 7 with 5 more common. </a:t>
            </a:r>
          </a:p>
          <a:p>
            <a:pPr marL="44450" indent="0">
              <a:spcBef>
                <a:spcPts val="463"/>
              </a:spcBef>
              <a:buFont typeface="Arial" panose="020B0604020202020204" pitchFamily="34" charset="0"/>
              <a:buNone/>
            </a:pPr>
            <a:r>
              <a:rPr lang="en-US" dirty="0"/>
              <a:t>The Perfect model is intractable to reasonably achieve. Why?</a:t>
            </a:r>
          </a:p>
          <a:p>
            <a:pPr marL="44450" indent="0">
              <a:spcBef>
                <a:spcPts val="463"/>
              </a:spcBef>
              <a:buFont typeface="Arial" panose="020B0604020202020204" pitchFamily="34" charset="0"/>
              <a:buNone/>
            </a:pPr>
            <a:r>
              <a:rPr lang="en-US" dirty="0"/>
              <a:t>* A study that assumed perfect branch prediction, perfect alias analysis, and perfect register renaming would lead us down a dangerous garden path. So would a study that included only </a:t>
            </a:r>
            <a:r>
              <a:rPr lang="en-US" dirty="0" err="1"/>
              <a:t>fpppp</a:t>
            </a:r>
            <a:r>
              <a:rPr lang="en-US" dirty="0"/>
              <a:t> and </a:t>
            </a:r>
            <a:r>
              <a:rPr lang="en-US" dirty="0" err="1"/>
              <a:t>tomcatv</a:t>
            </a:r>
            <a:r>
              <a:rPr lang="en-US" dirty="0"/>
              <a:t>, unless that’s really all we want to run on our machine.</a:t>
            </a:r>
            <a:endParaRPr lang="en-US" altLang="en-US" dirty="0">
              <a:solidFill>
                <a:srgbClr val="000000"/>
              </a:solidFill>
              <a:latin typeface="Arial" panose="020B0604020202020204" pitchFamily="34" charset="0"/>
              <a:ea typeface="ＭＳ Ｐゴシック" panose="020B0600070205080204" pitchFamily="34" charset="-128"/>
              <a:cs typeface="Arial" panose="020B0604020202020204" pitchFamily="34" charset="0"/>
              <a:sym typeface="Arial" panose="020B0604020202020204" pitchFamily="34"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Rectangle 1">
            <a:extLst>
              <a:ext uri="{FF2B5EF4-FFF2-40B4-BE49-F238E27FC236}">
                <a16:creationId xmlns:a16="http://schemas.microsoft.com/office/drawing/2014/main" id="{B4035177-4FE5-B941-9024-9507C7D34A02}"/>
              </a:ext>
            </a:extLst>
          </p:cNvPr>
          <p:cNvSpPr>
            <a:spLocks noGrp="1" noRot="1" noChangeAspect="1" noChangeArrowheads="1" noTextEdit="1"/>
          </p:cNvSpPr>
          <p:nvPr>
            <p:ph type="sldImg"/>
          </p:nvPr>
        </p:nvSpPr>
        <p:spPr>
          <a:solidFill>
            <a:srgbClr val="FFFFFF"/>
          </a:solidFill>
          <a:ln/>
        </p:spPr>
      </p:sp>
      <p:sp>
        <p:nvSpPr>
          <p:cNvPr id="70658" name="Rectangle 2">
            <a:extLst>
              <a:ext uri="{FF2B5EF4-FFF2-40B4-BE49-F238E27FC236}">
                <a16:creationId xmlns:a16="http://schemas.microsoft.com/office/drawing/2014/main" id="{E6523ED9-EB9F-E648-9D7A-8B8B2167EDDB}"/>
              </a:ext>
            </a:extLst>
          </p:cNvPr>
          <p:cNvSpPr>
            <a:spLocks noGrp="1" noChangeArrowheads="1"/>
          </p:cNvSpPr>
          <p:nvPr>
            <p:ph type="body" idx="1"/>
          </p:nvPr>
        </p:nvSpPr>
        <p:spPr>
          <a:xfrm>
            <a:off x="685800" y="4343400"/>
            <a:ext cx="54864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44450" indent="250825">
              <a:spcBef>
                <a:spcPts val="463"/>
              </a:spcBef>
            </a:pPr>
            <a:r>
              <a:rPr lang="en-US" altLang="en-US" dirty="0">
                <a:solidFill>
                  <a:srgbClr val="000000"/>
                </a:solidFill>
                <a:latin typeface="Arial" panose="020B0604020202020204" pitchFamily="34" charset="0"/>
                <a:ea typeface="ＭＳ Ｐゴシック" panose="020B0600070205080204" pitchFamily="34" charset="-128"/>
                <a:cs typeface="Arial" panose="020B0604020202020204" pitchFamily="34" charset="0"/>
                <a:sym typeface="Arial" panose="020B0604020202020204" pitchFamily="34" charset="0"/>
              </a:rPr>
              <a:t>FO4 (i.e., fanout 4 inverter delay)</a:t>
            </a:r>
          </a:p>
          <a:p>
            <a:pPr marL="44450" indent="250825">
              <a:spcBef>
                <a:spcPts val="463"/>
              </a:spcBef>
            </a:pPr>
            <a:endParaRPr lang="en-US" altLang="en-US" dirty="0">
              <a:solidFill>
                <a:srgbClr val="000000"/>
              </a:solidFill>
              <a:latin typeface="Arial" panose="020B0604020202020204" pitchFamily="34" charset="0"/>
              <a:ea typeface="ＭＳ Ｐゴシック" panose="020B0600070205080204" pitchFamily="34" charset="-128"/>
              <a:cs typeface="Arial" panose="020B0604020202020204" pitchFamily="34" charset="0"/>
              <a:sym typeface="Arial" panose="020B0604020202020204" pitchFamily="34" charset="0"/>
            </a:endParaRPr>
          </a:p>
          <a:p>
            <a:pPr marL="44450" indent="250825">
              <a:spcBef>
                <a:spcPts val="463"/>
              </a:spcBef>
            </a:pPr>
            <a:r>
              <a:rPr lang="en-US" altLang="en-US" dirty="0">
                <a:solidFill>
                  <a:srgbClr val="000000"/>
                </a:solidFill>
                <a:latin typeface="Arial" panose="020B0604020202020204" pitchFamily="34" charset="0"/>
                <a:ea typeface="ＭＳ Ｐゴシック" panose="020B0600070205080204" pitchFamily="34" charset="-128"/>
                <a:cs typeface="Arial" panose="020B0604020202020204" pitchFamily="34" charset="0"/>
                <a:sym typeface="Arial" panose="020B0604020202020204" pitchFamily="34" charset="0"/>
              </a:rPr>
              <a:t>This graph illustrates clock rate increases resulting from a combination of faster transistors and deeper pipelines.  The red and green lines illustrate the clock rate improvement that has resulted from faster transistors, assuming a constant pipeline depth (8 and 16 levels of logic  respectively). These rates scale along with transistor dimensions at a rate of 19% per year.</a:t>
            </a:r>
          </a:p>
          <a:p>
            <a:pPr marL="44450" indent="250825">
              <a:spcBef>
                <a:spcPts val="463"/>
              </a:spcBef>
            </a:pPr>
            <a:r>
              <a:rPr lang="en-US" altLang="en-US" dirty="0">
                <a:solidFill>
                  <a:srgbClr val="000000"/>
                </a:solidFill>
                <a:latin typeface="Arial" panose="020B0604020202020204" pitchFamily="34" charset="0"/>
                <a:ea typeface="ＭＳ Ｐゴシック" panose="020B0600070205080204" pitchFamily="34" charset="-128"/>
                <a:cs typeface="Arial" panose="020B0604020202020204" pitchFamily="34" charset="0"/>
                <a:sym typeface="Arial" panose="020B0604020202020204" pitchFamily="34" charset="0"/>
              </a:rPr>
              <a:t>The blue line consists of data collected from Intel microprocessors ranging from the 4004 in 1971 to the Pentium IV in 2001.  The number of levels of logic per clock cycle has decreased by more than a factor of 30, but pipelining has reached its limits.  Further clock rate improvements will at best be limited to improvements in transistor speed.  </a:t>
            </a:r>
          </a:p>
          <a:p>
            <a:pPr marL="44450" indent="250825">
              <a:spcBef>
                <a:spcPts val="463"/>
              </a:spcBef>
            </a:pPr>
            <a:endParaRPr lang="en-US" altLang="en-US" dirty="0">
              <a:solidFill>
                <a:srgbClr val="000000"/>
              </a:solidFill>
              <a:latin typeface="Arial" panose="020B0604020202020204" pitchFamily="34" charset="0"/>
              <a:ea typeface="ＭＳ Ｐゴシック" panose="020B0600070205080204" pitchFamily="34" charset="-128"/>
              <a:cs typeface="Arial" panose="020B0604020202020204" pitchFamily="34" charset="0"/>
              <a:sym typeface="Arial" panose="020B0604020202020204" pitchFamily="34" charset="0"/>
            </a:endParaRPr>
          </a:p>
          <a:p>
            <a:pPr marL="44450" indent="250825">
              <a:spcBef>
                <a:spcPts val="300"/>
              </a:spcBef>
            </a:pPr>
            <a:endParaRPr lang="en-US" altLang="en-US" sz="1000" dirty="0">
              <a:solidFill>
                <a:srgbClr val="000000"/>
              </a:solidFill>
              <a:latin typeface="Arial" panose="020B0604020202020204" pitchFamily="34" charset="0"/>
              <a:ea typeface="ＭＳ Ｐゴシック" panose="020B0600070205080204" pitchFamily="34" charset="-128"/>
              <a:sym typeface="Arial" panose="020B0604020202020204" pitchFamily="34" charset="0"/>
            </a:endParaRPr>
          </a:p>
          <a:p>
            <a:pPr marL="44450" indent="250825">
              <a:spcBef>
                <a:spcPts val="300"/>
              </a:spcBef>
            </a:pPr>
            <a:endParaRPr lang="en-US" altLang="en-US" sz="1000" dirty="0">
              <a:solidFill>
                <a:srgbClr val="000000"/>
              </a:solidFill>
              <a:latin typeface="Arial" panose="020B0604020202020204" pitchFamily="34" charset="0"/>
              <a:ea typeface="ＭＳ Ｐゴシック" panose="020B0600070205080204" pitchFamily="34" charset="-128"/>
              <a:sym typeface="Arial" panose="020B0604020202020204" pitchFamily="34" charset="0"/>
            </a:endParaRPr>
          </a:p>
          <a:p>
            <a:pPr marL="44450" indent="250825">
              <a:spcBef>
                <a:spcPts val="300"/>
              </a:spcBef>
            </a:pPr>
            <a:endParaRPr lang="en-US" altLang="en-US" sz="1000" dirty="0">
              <a:solidFill>
                <a:srgbClr val="000000"/>
              </a:solidFill>
              <a:latin typeface="Arial" panose="020B0604020202020204" pitchFamily="34" charset="0"/>
              <a:ea typeface="ＭＳ Ｐゴシック" panose="020B0600070205080204" pitchFamily="34" charset="-128"/>
              <a:sym typeface="Arial" panose="020B0604020202020204" pitchFamily="34" charset="0"/>
            </a:endParaRPr>
          </a:p>
          <a:p>
            <a:pPr marL="44450" indent="250825">
              <a:spcBef>
                <a:spcPts val="300"/>
              </a:spcBef>
            </a:pPr>
            <a:endParaRPr lang="en-US" altLang="en-US" sz="1000" dirty="0">
              <a:solidFill>
                <a:srgbClr val="000000"/>
              </a:solidFill>
              <a:latin typeface="Arial" panose="020B0604020202020204" pitchFamily="34" charset="0"/>
              <a:ea typeface="ＭＳ Ｐゴシック" panose="020B0600070205080204" pitchFamily="34" charset="-128"/>
              <a:sym typeface="Arial" panose="020B0604020202020204" pitchFamily="34" charset="0"/>
            </a:endParaRPr>
          </a:p>
          <a:p>
            <a:pPr marL="44450" indent="250825">
              <a:spcBef>
                <a:spcPts val="300"/>
              </a:spcBef>
            </a:pPr>
            <a:endParaRPr lang="en-US" altLang="en-US" sz="1000" dirty="0">
              <a:solidFill>
                <a:srgbClr val="000000"/>
              </a:solidFill>
              <a:latin typeface="Arial" panose="020B0604020202020204" pitchFamily="34" charset="0"/>
              <a:ea typeface="ＭＳ Ｐゴシック" panose="020B0600070205080204" pitchFamily="34" charset="-128"/>
              <a:sym typeface="Arial" panose="020B0604020202020204" pitchFamily="34" charset="0"/>
            </a:endParaRPr>
          </a:p>
          <a:p>
            <a:pPr marL="44450" indent="250825">
              <a:spcBef>
                <a:spcPts val="300"/>
              </a:spcBef>
            </a:pPr>
            <a:endParaRPr lang="en-US" altLang="en-US" sz="1000" dirty="0">
              <a:solidFill>
                <a:srgbClr val="000000"/>
              </a:solidFill>
              <a:latin typeface="Arial" panose="020B0604020202020204" pitchFamily="34" charset="0"/>
              <a:ea typeface="ＭＳ Ｐゴシック" panose="020B0600070205080204" pitchFamily="34" charset="-128"/>
              <a:sym typeface="Arial" panose="020B0604020202020204" pitchFamily="34" charset="0"/>
            </a:endParaRPr>
          </a:p>
          <a:p>
            <a:pPr marL="44450" indent="250825">
              <a:spcBef>
                <a:spcPts val="300"/>
              </a:spcBef>
            </a:pPr>
            <a:endParaRPr lang="en-US" altLang="en-US" sz="1000" dirty="0">
              <a:solidFill>
                <a:srgbClr val="000000"/>
              </a:solidFill>
              <a:latin typeface="Arial" panose="020B0604020202020204" pitchFamily="34" charset="0"/>
              <a:ea typeface="ＭＳ Ｐゴシック" panose="020B0600070205080204" pitchFamily="34" charset="-128"/>
              <a:sym typeface="Arial" panose="020B0604020202020204" pitchFamily="34" charset="0"/>
            </a:endParaRPr>
          </a:p>
          <a:p>
            <a:pPr marL="44450" indent="250825">
              <a:spcBef>
                <a:spcPts val="300"/>
              </a:spcBef>
            </a:pPr>
            <a:r>
              <a:rPr lang="en-US" altLang="en-US" sz="1000" dirty="0">
                <a:solidFill>
                  <a:srgbClr val="000000"/>
                </a:solidFill>
                <a:latin typeface="Arial" panose="020B0604020202020204" pitchFamily="34" charset="0"/>
                <a:ea typeface="ＭＳ Ｐゴシック" panose="020B0600070205080204" pitchFamily="34" charset="-128"/>
                <a:sym typeface="Arial" panose="020B0604020202020204" pitchFamily="34" charset="0"/>
              </a:rPr>
              <a:t>References: </a:t>
            </a:r>
          </a:p>
          <a:p>
            <a:pPr marL="44450" indent="250825">
              <a:spcBef>
                <a:spcPts val="300"/>
              </a:spcBef>
            </a:pPr>
            <a:r>
              <a:rPr lang="en-US" altLang="en-US" sz="1000" dirty="0">
                <a:solidFill>
                  <a:srgbClr val="000000"/>
                </a:solidFill>
                <a:latin typeface="Arial" panose="020B0604020202020204" pitchFamily="34" charset="0"/>
                <a:ea typeface="ＭＳ Ｐゴシック" panose="020B0600070205080204" pitchFamily="34" charset="-128"/>
                <a:sym typeface="Arial" panose="020B0604020202020204" pitchFamily="34" charset="0"/>
              </a:rPr>
              <a:t>http://</a:t>
            </a:r>
            <a:r>
              <a:rPr lang="en-US" altLang="en-US" sz="1000" dirty="0" err="1">
                <a:solidFill>
                  <a:srgbClr val="000000"/>
                </a:solidFill>
                <a:latin typeface="Arial" panose="020B0604020202020204" pitchFamily="34" charset="0"/>
                <a:ea typeface="ＭＳ Ｐゴシック" panose="020B0600070205080204" pitchFamily="34" charset="-128"/>
                <a:sym typeface="Arial" panose="020B0604020202020204" pitchFamily="34" charset="0"/>
              </a:rPr>
              <a:t>www.pcguide.com</a:t>
            </a:r>
            <a:r>
              <a:rPr lang="en-US" altLang="en-US" sz="1000" dirty="0">
                <a:solidFill>
                  <a:srgbClr val="000000"/>
                </a:solidFill>
                <a:latin typeface="Arial" panose="020B0604020202020204" pitchFamily="34" charset="0"/>
                <a:ea typeface="ＭＳ Ｐゴシック" panose="020B0600070205080204" pitchFamily="34" charset="-128"/>
                <a:sym typeface="Arial" panose="020B0604020202020204" pitchFamily="34" charset="0"/>
              </a:rPr>
              <a:t>/ref/</a:t>
            </a:r>
            <a:r>
              <a:rPr lang="en-US" altLang="en-US" sz="1000" dirty="0" err="1">
                <a:solidFill>
                  <a:srgbClr val="000000"/>
                </a:solidFill>
                <a:latin typeface="Arial" panose="020B0604020202020204" pitchFamily="34" charset="0"/>
                <a:ea typeface="ＭＳ Ｐゴシック" panose="020B0600070205080204" pitchFamily="34" charset="-128"/>
                <a:sym typeface="Arial" panose="020B0604020202020204" pitchFamily="34" charset="0"/>
              </a:rPr>
              <a:t>cpu</a:t>
            </a:r>
            <a:r>
              <a:rPr lang="en-US" altLang="en-US" sz="1000" dirty="0">
                <a:solidFill>
                  <a:srgbClr val="000000"/>
                </a:solidFill>
                <a:latin typeface="Arial" panose="020B0604020202020204" pitchFamily="34" charset="0"/>
                <a:ea typeface="ＭＳ Ｐゴシック" panose="020B0600070205080204" pitchFamily="34" charset="-128"/>
                <a:sym typeface="Arial" panose="020B0604020202020204" pitchFamily="34" charset="0"/>
              </a:rPr>
              <a:t>/fam/</a:t>
            </a:r>
            <a:r>
              <a:rPr lang="en-US" altLang="en-US" sz="1000" dirty="0" err="1">
                <a:solidFill>
                  <a:srgbClr val="000000"/>
                </a:solidFill>
                <a:latin typeface="Arial" panose="020B0604020202020204" pitchFamily="34" charset="0"/>
                <a:ea typeface="ＭＳ Ｐゴシック" panose="020B0600070205080204" pitchFamily="34" charset="-128"/>
                <a:sym typeface="Arial" panose="020B0604020202020204" pitchFamily="34" charset="0"/>
              </a:rPr>
              <a:t>index.htm</a:t>
            </a:r>
            <a:endParaRPr lang="en-US" altLang="en-US" sz="1000" dirty="0">
              <a:solidFill>
                <a:srgbClr val="000000"/>
              </a:solidFill>
              <a:latin typeface="Arial" panose="020B0604020202020204" pitchFamily="34" charset="0"/>
              <a:ea typeface="ＭＳ Ｐゴシック" panose="020B0600070205080204" pitchFamily="34" charset="-128"/>
              <a:sym typeface="Arial" panose="020B0604020202020204" pitchFamily="34" charset="0"/>
            </a:endParaRPr>
          </a:p>
          <a:p>
            <a:pPr marL="44450" indent="250825">
              <a:spcBef>
                <a:spcPts val="300"/>
              </a:spcBef>
            </a:pPr>
            <a:r>
              <a:rPr lang="en-US" altLang="en-US" sz="1000" dirty="0">
                <a:solidFill>
                  <a:srgbClr val="000000"/>
                </a:solidFill>
                <a:latin typeface="Arial" panose="020B0604020202020204" pitchFamily="34" charset="0"/>
                <a:ea typeface="ＭＳ Ｐゴシック" panose="020B0600070205080204" pitchFamily="34" charset="-128"/>
                <a:sym typeface="Arial" panose="020B0604020202020204" pitchFamily="34" charset="0"/>
              </a:rPr>
              <a:t>http://</a:t>
            </a:r>
            <a:r>
              <a:rPr lang="en-US" altLang="en-US" sz="1000" dirty="0" err="1">
                <a:solidFill>
                  <a:srgbClr val="000000"/>
                </a:solidFill>
                <a:latin typeface="Arial" panose="020B0604020202020204" pitchFamily="34" charset="0"/>
                <a:ea typeface="ＭＳ Ｐゴシック" panose="020B0600070205080204" pitchFamily="34" charset="-128"/>
                <a:sym typeface="Arial" panose="020B0604020202020204" pitchFamily="34" charset="0"/>
              </a:rPr>
              <a:t>www.intel.com</a:t>
            </a:r>
            <a:r>
              <a:rPr lang="en-US" altLang="en-US" sz="1000" dirty="0">
                <a:solidFill>
                  <a:srgbClr val="000000"/>
                </a:solidFill>
                <a:latin typeface="Arial" panose="020B0604020202020204" pitchFamily="34" charset="0"/>
                <a:ea typeface="ＭＳ Ｐゴシック" panose="020B0600070205080204" pitchFamily="34" charset="-128"/>
                <a:sym typeface="Arial" panose="020B0604020202020204" pitchFamily="34" charset="0"/>
              </a:rPr>
              <a:t>/intel/</a:t>
            </a:r>
            <a:r>
              <a:rPr lang="en-US" altLang="en-US" sz="1000" dirty="0" err="1">
                <a:solidFill>
                  <a:srgbClr val="000000"/>
                </a:solidFill>
                <a:latin typeface="Arial" panose="020B0604020202020204" pitchFamily="34" charset="0"/>
                <a:ea typeface="ＭＳ Ｐゴシック" panose="020B0600070205080204" pitchFamily="34" charset="-128"/>
                <a:sym typeface="Arial" panose="020B0604020202020204" pitchFamily="34" charset="0"/>
              </a:rPr>
              <a:t>intelis</a:t>
            </a:r>
            <a:r>
              <a:rPr lang="en-US" altLang="en-US" sz="1000" dirty="0">
                <a:solidFill>
                  <a:srgbClr val="000000"/>
                </a:solidFill>
                <a:latin typeface="Arial" panose="020B0604020202020204" pitchFamily="34" charset="0"/>
                <a:ea typeface="ＭＳ Ｐゴシック" panose="020B0600070205080204" pitchFamily="34" charset="-128"/>
                <a:sym typeface="Arial" panose="020B0604020202020204" pitchFamily="34" charset="0"/>
              </a:rPr>
              <a:t>/museum/exhibit/</a:t>
            </a:r>
            <a:r>
              <a:rPr lang="en-US" altLang="en-US" sz="1000" dirty="0" err="1">
                <a:solidFill>
                  <a:srgbClr val="000000"/>
                </a:solidFill>
                <a:latin typeface="Arial" panose="020B0604020202020204" pitchFamily="34" charset="0"/>
                <a:ea typeface="ＭＳ Ｐゴシック" panose="020B0600070205080204" pitchFamily="34" charset="-128"/>
                <a:sym typeface="Arial" panose="020B0604020202020204" pitchFamily="34" charset="0"/>
              </a:rPr>
              <a:t>hist_micro</a:t>
            </a:r>
            <a:r>
              <a:rPr lang="en-US" altLang="en-US" sz="1000" dirty="0">
                <a:solidFill>
                  <a:srgbClr val="000000"/>
                </a:solidFill>
                <a:latin typeface="Arial" panose="020B0604020202020204" pitchFamily="34" charset="0"/>
                <a:ea typeface="ＭＳ Ｐゴシック" panose="020B0600070205080204" pitchFamily="34" charset="-128"/>
                <a:sym typeface="Arial" panose="020B0604020202020204" pitchFamily="34" charset="0"/>
              </a:rPr>
              <a:t>/</a:t>
            </a:r>
            <a:r>
              <a:rPr lang="en-US" altLang="en-US" sz="1000" dirty="0" err="1">
                <a:solidFill>
                  <a:srgbClr val="000000"/>
                </a:solidFill>
                <a:latin typeface="Arial" panose="020B0604020202020204" pitchFamily="34" charset="0"/>
                <a:ea typeface="ＭＳ Ｐゴシック" panose="020B0600070205080204" pitchFamily="34" charset="-128"/>
                <a:sym typeface="Arial" panose="020B0604020202020204" pitchFamily="34" charset="0"/>
              </a:rPr>
              <a:t>hof</a:t>
            </a:r>
            <a:r>
              <a:rPr lang="en-US" altLang="en-US" sz="1000" dirty="0">
                <a:solidFill>
                  <a:srgbClr val="000000"/>
                </a:solidFill>
                <a:latin typeface="Arial" panose="020B0604020202020204" pitchFamily="34" charset="0"/>
                <a:ea typeface="ＭＳ Ｐゴシック" panose="020B0600070205080204" pitchFamily="34" charset="-128"/>
                <a:sym typeface="Arial" panose="020B0604020202020204" pitchFamily="34" charset="0"/>
              </a:rPr>
              <a:t>/</a:t>
            </a:r>
            <a:r>
              <a:rPr lang="en-US" altLang="en-US" sz="1000" dirty="0" err="1">
                <a:solidFill>
                  <a:srgbClr val="000000"/>
                </a:solidFill>
                <a:latin typeface="Arial" panose="020B0604020202020204" pitchFamily="34" charset="0"/>
                <a:ea typeface="ＭＳ Ｐゴシック" panose="020B0600070205080204" pitchFamily="34" charset="-128"/>
                <a:sym typeface="Arial" panose="020B0604020202020204" pitchFamily="34" charset="0"/>
              </a:rPr>
              <a:t>tspecs.htm</a:t>
            </a:r>
            <a:endParaRPr lang="en-US" altLang="en-US" sz="1000" dirty="0">
              <a:solidFill>
                <a:srgbClr val="000000"/>
              </a:solidFill>
              <a:latin typeface="Arial" panose="020B0604020202020204" pitchFamily="34" charset="0"/>
              <a:ea typeface="ＭＳ Ｐゴシック" panose="020B0600070205080204" pitchFamily="34" charset="-128"/>
              <a:sym typeface="Arial" panose="020B0604020202020204" pitchFamily="34" charset="0"/>
            </a:endParaRPr>
          </a:p>
          <a:p>
            <a:pPr marL="44450" indent="250825">
              <a:spcBef>
                <a:spcPts val="300"/>
              </a:spcBef>
            </a:pPr>
            <a:r>
              <a:rPr lang="en-US" altLang="en-US" sz="1000" dirty="0">
                <a:solidFill>
                  <a:srgbClr val="000000"/>
                </a:solidFill>
                <a:latin typeface="Arial" panose="020B0604020202020204" pitchFamily="34" charset="0"/>
                <a:ea typeface="ＭＳ Ｐゴシック" panose="020B0600070205080204" pitchFamily="34" charset="-128"/>
                <a:sym typeface="Arial" panose="020B0604020202020204" pitchFamily="34" charset="0"/>
              </a:rPr>
              <a:t>8086-486:  http://</a:t>
            </a:r>
            <a:r>
              <a:rPr lang="en-US" altLang="en-US" sz="1000" dirty="0" err="1">
                <a:solidFill>
                  <a:srgbClr val="000000"/>
                </a:solidFill>
                <a:latin typeface="Arial" panose="020B0604020202020204" pitchFamily="34" charset="0"/>
                <a:ea typeface="ＭＳ Ｐゴシック" panose="020B0600070205080204" pitchFamily="34" charset="-128"/>
                <a:sym typeface="Arial" panose="020B0604020202020204" pitchFamily="34" charset="0"/>
              </a:rPr>
              <a:t>www.pcguide.com</a:t>
            </a:r>
            <a:r>
              <a:rPr lang="en-US" altLang="en-US" sz="1000" dirty="0">
                <a:solidFill>
                  <a:srgbClr val="000000"/>
                </a:solidFill>
                <a:latin typeface="Arial" panose="020B0604020202020204" pitchFamily="34" charset="0"/>
                <a:ea typeface="ＭＳ Ｐゴシック" panose="020B0600070205080204" pitchFamily="34" charset="-128"/>
                <a:sym typeface="Arial" panose="020B0604020202020204" pitchFamily="34" charset="0"/>
              </a:rPr>
              <a:t>/ref/</a:t>
            </a:r>
            <a:r>
              <a:rPr lang="en-US" altLang="en-US" sz="1000" dirty="0" err="1">
                <a:solidFill>
                  <a:srgbClr val="000000"/>
                </a:solidFill>
                <a:latin typeface="Arial" panose="020B0604020202020204" pitchFamily="34" charset="0"/>
                <a:ea typeface="ＭＳ Ｐゴシック" panose="020B0600070205080204" pitchFamily="34" charset="-128"/>
                <a:sym typeface="Arial" panose="020B0604020202020204" pitchFamily="34" charset="0"/>
              </a:rPr>
              <a:t>cpu</a:t>
            </a:r>
            <a:r>
              <a:rPr lang="en-US" altLang="en-US" sz="1000" dirty="0">
                <a:solidFill>
                  <a:srgbClr val="000000"/>
                </a:solidFill>
                <a:latin typeface="Arial" panose="020B0604020202020204" pitchFamily="34" charset="0"/>
                <a:ea typeface="ＭＳ Ｐゴシック" panose="020B0600070205080204" pitchFamily="34" charset="-128"/>
                <a:sym typeface="Arial" panose="020B0604020202020204" pitchFamily="34" charset="0"/>
              </a:rPr>
              <a:t>/fam/</a:t>
            </a:r>
            <a:r>
              <a:rPr lang="en-US" altLang="en-US" sz="1000" dirty="0" err="1">
                <a:solidFill>
                  <a:srgbClr val="000000"/>
                </a:solidFill>
                <a:latin typeface="Arial" panose="020B0604020202020204" pitchFamily="34" charset="0"/>
                <a:ea typeface="ＭＳ Ｐゴシック" panose="020B0600070205080204" pitchFamily="34" charset="-128"/>
                <a:sym typeface="Arial" panose="020B0604020202020204" pitchFamily="34" charset="0"/>
              </a:rPr>
              <a:t>index.htm</a:t>
            </a:r>
            <a:endParaRPr lang="en-US" altLang="en-US" sz="1000" dirty="0">
              <a:solidFill>
                <a:srgbClr val="000000"/>
              </a:solidFill>
              <a:latin typeface="Arial" panose="020B0604020202020204" pitchFamily="34" charset="0"/>
              <a:ea typeface="ＭＳ Ｐゴシック" panose="020B0600070205080204" pitchFamily="34" charset="-128"/>
              <a:sym typeface="Arial" panose="020B0604020202020204" pitchFamily="34" charset="0"/>
            </a:endParaRPr>
          </a:p>
          <a:p>
            <a:pPr marL="44450" indent="250825">
              <a:spcBef>
                <a:spcPts val="300"/>
              </a:spcBef>
            </a:pPr>
            <a:r>
              <a:rPr lang="en-US" altLang="en-US" sz="1000" dirty="0">
                <a:solidFill>
                  <a:srgbClr val="000000"/>
                </a:solidFill>
                <a:latin typeface="Arial" panose="020B0604020202020204" pitchFamily="34" charset="0"/>
                <a:ea typeface="ＭＳ Ｐゴシック" panose="020B0600070205080204" pitchFamily="34" charset="-128"/>
                <a:sym typeface="Arial" panose="020B0604020202020204" pitchFamily="34" charset="0"/>
              </a:rPr>
              <a:t>486-PentiumIV: Microprocessor Report</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1">
            <a:extLst>
              <a:ext uri="{FF2B5EF4-FFF2-40B4-BE49-F238E27FC236}">
                <a16:creationId xmlns:a16="http://schemas.microsoft.com/office/drawing/2014/main" id="{E1A99EF2-2605-A347-B7A4-3B4571695CF4}"/>
              </a:ext>
            </a:extLst>
          </p:cNvPr>
          <p:cNvSpPr>
            <a:spLocks noGrp="1" noRot="1" noChangeAspect="1" noChangeArrowheads="1" noTextEdit="1"/>
          </p:cNvSpPr>
          <p:nvPr>
            <p:ph type="sldImg"/>
          </p:nvPr>
        </p:nvSpPr>
        <p:spPr>
          <a:solidFill>
            <a:srgbClr val="FFFFFF"/>
          </a:solidFill>
          <a:ln/>
        </p:spPr>
      </p:sp>
      <p:sp>
        <p:nvSpPr>
          <p:cNvPr id="72706" name="Rectangle 2">
            <a:extLst>
              <a:ext uri="{FF2B5EF4-FFF2-40B4-BE49-F238E27FC236}">
                <a16:creationId xmlns:a16="http://schemas.microsoft.com/office/drawing/2014/main" id="{7FB1D58A-1090-3443-80B3-EECF37470F66}"/>
              </a:ext>
            </a:extLst>
          </p:cNvPr>
          <p:cNvSpPr>
            <a:spLocks noGrp="1" noChangeArrowheads="1"/>
          </p:cNvSpPr>
          <p:nvPr>
            <p:ph type="body" idx="1"/>
          </p:nvPr>
        </p:nvSpPr>
        <p:spPr>
          <a:xfrm>
            <a:off x="685800" y="4343400"/>
            <a:ext cx="54864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44450" indent="250825">
              <a:spcBef>
                <a:spcPts val="463"/>
              </a:spcBef>
            </a:pPr>
            <a:r>
              <a:rPr lang="en-US" altLang="en-US">
                <a:solidFill>
                  <a:srgbClr val="000000"/>
                </a:solidFill>
                <a:latin typeface="Arial" panose="020B0604020202020204" pitchFamily="34" charset="0"/>
                <a:ea typeface="ＭＳ Ｐゴシック" panose="020B0600070205080204" pitchFamily="34" charset="-128"/>
                <a:cs typeface="Arial" panose="020B0604020202020204" pitchFamily="34" charset="0"/>
                <a:sym typeface="Arial" panose="020B0604020202020204" pitchFamily="34" charset="0"/>
              </a:rPr>
              <a:t>Over the past 20 years (and in fact since the first microprocessor in 1971), microprocessor performance has been improving at a rate of approximately 52% per year.  This exponential increase in performance has come from three sources: (1) improvements in clock rates from innovations in silicon processing technology that have made transistors smaller and  faster – 19%/year, (2) improvements in clock rates resulting from deepening pipelines and reducing the number of levels of logic per clock – 9%, and (3) improvements in microarchitectures including multi-instruction issue and out-of-order execution – 18%.  Modern designs have nearly exhausted the benefits of pipelining, and conventional architectures are struggling to sustain even one instruction per cycle.  Without further innovations, performance improvements will at best only match the rate of improvement due to further process technology innovations, which is projected to continue at 19% per year.</a:t>
            </a:r>
          </a:p>
          <a:p>
            <a:pPr marL="44450" indent="250825">
              <a:spcBef>
                <a:spcPts val="463"/>
              </a:spcBef>
            </a:pPr>
            <a:r>
              <a:rPr lang="en-US" altLang="en-US">
                <a:solidFill>
                  <a:srgbClr val="000000"/>
                </a:solidFill>
                <a:latin typeface="Arial" panose="020B0604020202020204" pitchFamily="34" charset="0"/>
                <a:ea typeface="ＭＳ Ｐゴシック" panose="020B0600070205080204" pitchFamily="34" charset="-128"/>
                <a:cs typeface="Arial" panose="020B0604020202020204" pitchFamily="34" charset="0"/>
                <a:sym typeface="Arial" panose="020B0604020202020204" pitchFamily="34" charset="0"/>
              </a:rPr>
              <a:t>This chart depicts this trend by graphing performance measured in picoseconds/instruction. Thus, improved performance is signified by a lower value in the chart.  Note also that the y-axis is on a logarithmic scale.</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Rectangle 1">
            <a:extLst>
              <a:ext uri="{FF2B5EF4-FFF2-40B4-BE49-F238E27FC236}">
                <a16:creationId xmlns:a16="http://schemas.microsoft.com/office/drawing/2014/main" id="{ABB2F5F3-65CD-3B4A-97FE-D3590266A943}"/>
              </a:ext>
            </a:extLst>
          </p:cNvPr>
          <p:cNvSpPr>
            <a:spLocks noGrp="1" noRot="1" noChangeAspect="1" noChangeArrowheads="1" noTextEdit="1"/>
          </p:cNvSpPr>
          <p:nvPr>
            <p:ph type="sldImg"/>
          </p:nvPr>
        </p:nvSpPr>
        <p:spPr>
          <a:solidFill>
            <a:srgbClr val="FFFFFF"/>
          </a:solidFill>
          <a:ln/>
        </p:spPr>
      </p:sp>
      <p:sp>
        <p:nvSpPr>
          <p:cNvPr id="74754" name="Rectangle 2">
            <a:extLst>
              <a:ext uri="{FF2B5EF4-FFF2-40B4-BE49-F238E27FC236}">
                <a16:creationId xmlns:a16="http://schemas.microsoft.com/office/drawing/2014/main" id="{284F5CD5-A06B-024E-B84F-BA19AAF194B5}"/>
              </a:ext>
            </a:extLst>
          </p:cNvPr>
          <p:cNvSpPr>
            <a:spLocks noGrp="1" noChangeArrowheads="1"/>
          </p:cNvSpPr>
          <p:nvPr>
            <p:ph type="body" idx="1"/>
          </p:nvPr>
        </p:nvSpPr>
        <p:spPr>
          <a:xfrm>
            <a:off x="685800" y="4343400"/>
            <a:ext cx="54864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44450" indent="250825">
              <a:spcBef>
                <a:spcPts val="463"/>
              </a:spcBef>
            </a:pPr>
            <a:r>
              <a:rPr lang="en-US" altLang="en-US">
                <a:solidFill>
                  <a:srgbClr val="000000"/>
                </a:solidFill>
                <a:latin typeface="Arial" panose="020B0604020202020204" pitchFamily="34" charset="0"/>
                <a:ea typeface="ＭＳ Ｐゴシック" panose="020B0600070205080204" pitchFamily="34" charset="-128"/>
                <a:cs typeface="Arial" panose="020B0604020202020204" pitchFamily="34" charset="0"/>
                <a:sym typeface="Arial" panose="020B0604020202020204" pitchFamily="34" charset="0"/>
              </a:rPr>
              <a:t>While microprocessors have sustained performance improvements of 52%/year, fabrication technology has actually provided a much higher growth rate in potential capability.  When accounting for increased transistor counts and faster transistor switching speeds, the capability of microprocessor-scale integrated circuits has been improving at 74%/year.  Until now, the differential between the 74% and 52% rates has resulted in only a factor of 30 of untapped performance potential.  However, with only 19% per year projected in the future, the differential is expected to increase to a factor of 30,000 by 2020.  This quantity represents a tremendous opportunity for novel architectures to help bridge the performance gap and to enable future computer systems to solve increasingly complex and important problems.</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Rectangle 1">
            <a:extLst>
              <a:ext uri="{FF2B5EF4-FFF2-40B4-BE49-F238E27FC236}">
                <a16:creationId xmlns:a16="http://schemas.microsoft.com/office/drawing/2014/main" id="{D99763F0-E3A0-A64C-87BE-A6F72C3AE212}"/>
              </a:ext>
            </a:extLst>
          </p:cNvPr>
          <p:cNvSpPr>
            <a:spLocks noGrp="1" noRot="1" noChangeAspect="1" noChangeArrowheads="1" noTextEdit="1"/>
          </p:cNvSpPr>
          <p:nvPr>
            <p:ph type="sldImg"/>
          </p:nvPr>
        </p:nvSpPr>
        <p:spPr>
          <a:solidFill>
            <a:srgbClr val="FFFFFF"/>
          </a:solidFill>
          <a:ln/>
        </p:spPr>
      </p:sp>
      <p:sp>
        <p:nvSpPr>
          <p:cNvPr id="83970" name="Rectangle 2">
            <a:extLst>
              <a:ext uri="{FF2B5EF4-FFF2-40B4-BE49-F238E27FC236}">
                <a16:creationId xmlns:a16="http://schemas.microsoft.com/office/drawing/2014/main" id="{5D7AEBA0-B139-E44C-A360-BD535B4266B4}"/>
              </a:ext>
            </a:extLst>
          </p:cNvPr>
          <p:cNvSpPr>
            <a:spLocks noGrp="1" noChangeArrowheads="1"/>
          </p:cNvSpPr>
          <p:nvPr>
            <p:ph type="body" idx="1"/>
          </p:nvPr>
        </p:nvSpPr>
        <p:spPr>
          <a:xfrm>
            <a:off x="685800" y="4343400"/>
            <a:ext cx="54864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50800">
              <a:lnSpc>
                <a:spcPct val="90000"/>
              </a:lnSpc>
              <a:spcBef>
                <a:spcPts val="613"/>
              </a:spcBef>
            </a:pPr>
            <a:r>
              <a:rPr lang="en-US" altLang="en-US">
                <a:solidFill>
                  <a:srgbClr val="000000"/>
                </a:solidFill>
                <a:latin typeface="Arial" panose="020B0604020202020204" pitchFamily="34" charset="0"/>
                <a:ea typeface="ＭＳ Ｐゴシック" panose="020B0600070205080204" pitchFamily="34" charset="-128"/>
                <a:cs typeface="Arial" panose="020B0604020202020204" pitchFamily="34" charset="0"/>
                <a:sym typeface="Arial" panose="020B0604020202020204" pitchFamily="34" charset="0"/>
              </a:rPr>
              <a:t>Disk: 33X BW, 6X latency</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Rectangle 1">
            <a:extLst>
              <a:ext uri="{FF2B5EF4-FFF2-40B4-BE49-F238E27FC236}">
                <a16:creationId xmlns:a16="http://schemas.microsoft.com/office/drawing/2014/main" id="{07503250-7B25-DD44-9168-8E1BD2C6BEAD}"/>
              </a:ext>
            </a:extLst>
          </p:cNvPr>
          <p:cNvSpPr>
            <a:spLocks noGrp="1" noRot="1" noChangeAspect="1" noChangeArrowheads="1" noTextEdit="1"/>
          </p:cNvSpPr>
          <p:nvPr>
            <p:ph type="sldImg"/>
          </p:nvPr>
        </p:nvSpPr>
        <p:spPr>
          <a:solidFill>
            <a:srgbClr val="FFFFFF"/>
          </a:solidFill>
          <a:ln/>
        </p:spPr>
      </p:sp>
      <p:sp>
        <p:nvSpPr>
          <p:cNvPr id="87042" name="Rectangle 2">
            <a:extLst>
              <a:ext uri="{FF2B5EF4-FFF2-40B4-BE49-F238E27FC236}">
                <a16:creationId xmlns:a16="http://schemas.microsoft.com/office/drawing/2014/main" id="{9AA49A90-7244-2D49-B425-634C641D3CD7}"/>
              </a:ext>
            </a:extLst>
          </p:cNvPr>
          <p:cNvSpPr>
            <a:spLocks noGrp="1" noChangeArrowheads="1"/>
          </p:cNvSpPr>
          <p:nvPr>
            <p:ph type="body" idx="1"/>
          </p:nvPr>
        </p:nvSpPr>
        <p:spPr>
          <a:xfrm>
            <a:off x="685800" y="4343400"/>
            <a:ext cx="54864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50800">
              <a:lnSpc>
                <a:spcPct val="90000"/>
              </a:lnSpc>
              <a:spcBef>
                <a:spcPts val="613"/>
              </a:spcBef>
            </a:pPr>
            <a:r>
              <a:rPr lang="en-US" altLang="en-US">
                <a:solidFill>
                  <a:srgbClr val="000000"/>
                </a:solidFill>
                <a:latin typeface="Arial" panose="020B0604020202020204" pitchFamily="34" charset="0"/>
                <a:ea typeface="ＭＳ Ｐゴシック" panose="020B0600070205080204" pitchFamily="34" charset="-128"/>
                <a:cs typeface="Arial" panose="020B0604020202020204" pitchFamily="34" charset="0"/>
                <a:sym typeface="Arial" panose="020B0604020202020204" pitchFamily="34" charset="0"/>
              </a:rPr>
              <a:t>DRAM: 120X BW, 4X latency</a:t>
            </a:r>
          </a:p>
          <a:p>
            <a:pPr marL="50800">
              <a:lnSpc>
                <a:spcPct val="90000"/>
              </a:lnSpc>
              <a:spcBef>
                <a:spcPts val="613"/>
              </a:spcBef>
            </a:pPr>
            <a:r>
              <a:rPr lang="en-US" altLang="en-US">
                <a:solidFill>
                  <a:srgbClr val="000000"/>
                </a:solidFill>
                <a:latin typeface="Arial" panose="020B0604020202020204" pitchFamily="34" charset="0"/>
                <a:ea typeface="ＭＳ Ｐゴシック" panose="020B0600070205080204" pitchFamily="34" charset="-128"/>
                <a:cs typeface="Arial" panose="020B0604020202020204" pitchFamily="34" charset="0"/>
                <a:sym typeface="Arial" panose="020B0604020202020204" pitchFamily="34" charset="0"/>
              </a:rPr>
              <a:t>Jog between 3</a:t>
            </a:r>
            <a:r>
              <a:rPr lang="en-US" altLang="en-US" baseline="30000">
                <a:solidFill>
                  <a:srgbClr val="000000"/>
                </a:solidFill>
                <a:latin typeface="Arial" panose="020B0604020202020204" pitchFamily="34" charset="0"/>
                <a:ea typeface="ＭＳ Ｐゴシック" panose="020B0600070205080204" pitchFamily="34" charset="-128"/>
                <a:cs typeface="Arial" panose="020B0604020202020204" pitchFamily="34" charset="0"/>
                <a:sym typeface="Arial" panose="020B0604020202020204" pitchFamily="34" charset="0"/>
              </a:rPr>
              <a:t>rd</a:t>
            </a:r>
            <a:r>
              <a:rPr lang="en-US" altLang="en-US">
                <a:solidFill>
                  <a:srgbClr val="000000"/>
                </a:solidFill>
                <a:latin typeface="Arial" panose="020B0604020202020204" pitchFamily="34" charset="0"/>
                <a:ea typeface="ＭＳ Ｐゴシック" panose="020B0600070205080204" pitchFamily="34" charset="-128"/>
                <a:cs typeface="Arial" panose="020B0604020202020204" pitchFamily="34" charset="0"/>
                <a:sym typeface="Arial" panose="020B0604020202020204" pitchFamily="34" charset="0"/>
              </a:rPr>
              <a:t> and 4</a:t>
            </a:r>
            <a:r>
              <a:rPr lang="en-US" altLang="en-US" baseline="30000">
                <a:solidFill>
                  <a:srgbClr val="000000"/>
                </a:solidFill>
                <a:latin typeface="Arial" panose="020B0604020202020204" pitchFamily="34" charset="0"/>
                <a:ea typeface="ＭＳ Ｐゴシック" panose="020B0600070205080204" pitchFamily="34" charset="-128"/>
                <a:cs typeface="Arial" panose="020B0604020202020204" pitchFamily="34" charset="0"/>
                <a:sym typeface="Arial" panose="020B0604020202020204" pitchFamily="34" charset="0"/>
              </a:rPr>
              <a:t>th</a:t>
            </a:r>
            <a:r>
              <a:rPr lang="en-US" altLang="en-US">
                <a:solidFill>
                  <a:srgbClr val="000000"/>
                </a:solidFill>
                <a:latin typeface="Arial" panose="020B0604020202020204" pitchFamily="34" charset="0"/>
                <a:ea typeface="ＭＳ Ｐゴシック" panose="020B0600070205080204" pitchFamily="34" charset="-128"/>
                <a:cs typeface="Arial" panose="020B0604020202020204" pitchFamily="34" charset="0"/>
                <a:sym typeface="Arial" panose="020B0604020202020204" pitchFamily="34" charset="0"/>
              </a:rPr>
              <a:t> point is because a lot of time between 32b Fast page mode and 64b</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Slide Image Placeholder 1">
            <a:extLst>
              <a:ext uri="{FF2B5EF4-FFF2-40B4-BE49-F238E27FC236}">
                <a16:creationId xmlns:a16="http://schemas.microsoft.com/office/drawing/2014/main" id="{6246374D-8CEC-1C44-9699-002465AFE1A6}"/>
              </a:ext>
            </a:extLst>
          </p:cNvPr>
          <p:cNvSpPr>
            <a:spLocks noGrp="1" noRot="1" noChangeAspect="1" noChangeArrowheads="1" noTextEdit="1"/>
          </p:cNvSpPr>
          <p:nvPr>
            <p:ph type="sldImg"/>
          </p:nvPr>
        </p:nvSpPr>
        <p:spPr>
          <a:ln/>
        </p:spPr>
      </p:sp>
      <p:sp>
        <p:nvSpPr>
          <p:cNvPr id="19458" name="Notes Placeholder 2">
            <a:extLst>
              <a:ext uri="{FF2B5EF4-FFF2-40B4-BE49-F238E27FC236}">
                <a16:creationId xmlns:a16="http://schemas.microsoft.com/office/drawing/2014/main" id="{D00081AE-C283-B044-ADB8-86D49E33DE9E}"/>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ea typeface="ＭＳ Ｐゴシック" panose="020B0600070205080204" pitchFamily="34" charset="-128"/>
              </a:rPr>
              <a:t>Add HPCC benchmarks</a:t>
            </a:r>
          </a:p>
          <a:p>
            <a:pPr>
              <a:buFontTx/>
              <a:buChar char="-"/>
            </a:pPr>
            <a:r>
              <a:rPr lang="en-US" altLang="en-US">
                <a:latin typeface="Arial" panose="020B0604020202020204" pitchFamily="34" charset="0"/>
                <a:ea typeface="ＭＳ Ｐゴシック" panose="020B0600070205080204" pitchFamily="34" charset="-128"/>
              </a:rPr>
              <a:t>Portability</a:t>
            </a:r>
          </a:p>
          <a:p>
            <a:pPr>
              <a:buFontTx/>
              <a:buChar char="-"/>
            </a:pPr>
            <a:r>
              <a:rPr lang="en-US" altLang="en-US">
                <a:latin typeface="Arial" panose="020B0604020202020204" pitchFamily="34" charset="0"/>
                <a:ea typeface="ＭＳ Ｐゴシック" panose="020B0600070205080204" pitchFamily="34" charset="-128"/>
              </a:rPr>
              <a:t>Benchmark that is very specific but part of a suite (to isolate certain characteristics)</a:t>
            </a:r>
          </a:p>
          <a:p>
            <a:pPr>
              <a:buFontTx/>
              <a:buChar char="-"/>
            </a:pPr>
            <a:r>
              <a:rPr lang="en-US" altLang="en-US">
                <a:latin typeface="Arial" panose="020B0604020202020204" pitchFamily="34" charset="0"/>
                <a:ea typeface="ＭＳ Ｐゴシック" panose="020B0600070205080204" pitchFamily="34" charset="-128"/>
              </a:rPr>
              <a:t>No </a:t>
            </a:r>
            <a:r>
              <a:rPr lang="ja-JP" altLang="en-US">
                <a:latin typeface="Arial" panose="020B0604020202020204" pitchFamily="34" charset="0"/>
                <a:ea typeface="ＭＳ Ｐゴシック" panose="020B0600070205080204" pitchFamily="34" charset="-128"/>
              </a:rPr>
              <a:t>“</a:t>
            </a:r>
            <a:r>
              <a:rPr lang="en-US" altLang="ja-JP">
                <a:latin typeface="Arial" panose="020B0604020202020204" pitchFamily="34" charset="0"/>
                <a:ea typeface="ＭＳ Ｐゴシック" panose="020B0600070205080204" pitchFamily="34" charset="-128"/>
              </a:rPr>
              <a:t>winner</a:t>
            </a:r>
            <a:r>
              <a:rPr lang="ja-JP" altLang="en-US">
                <a:latin typeface="Arial" panose="020B0604020202020204" pitchFamily="34" charset="0"/>
                <a:ea typeface="ＭＳ Ｐゴシック" panose="020B0600070205080204" pitchFamily="34" charset="-128"/>
              </a:rPr>
              <a:t>”</a:t>
            </a:r>
            <a:endParaRPr lang="en-US" altLang="ja-JP">
              <a:latin typeface="Arial" panose="020B0604020202020204" pitchFamily="34" charset="0"/>
              <a:ea typeface="ＭＳ Ｐゴシック" panose="020B0600070205080204" pitchFamily="34" charset="-128"/>
            </a:endParaRPr>
          </a:p>
          <a:p>
            <a:endParaRPr lang="en-US" altLang="en-US">
              <a:latin typeface="Arial" panose="020B0604020202020204" pitchFamily="34" charset="0"/>
              <a:ea typeface="ＭＳ Ｐゴシック" panose="020B0600070205080204" pitchFamily="34" charset="-128"/>
            </a:endParaRPr>
          </a:p>
        </p:txBody>
      </p:sp>
      <p:sp>
        <p:nvSpPr>
          <p:cNvPr id="19459" name="Slide Number Placeholder 3">
            <a:extLst>
              <a:ext uri="{FF2B5EF4-FFF2-40B4-BE49-F238E27FC236}">
                <a16:creationId xmlns:a16="http://schemas.microsoft.com/office/drawing/2014/main" id="{378479F6-ECDD-D341-83EE-EFB902E8909B}"/>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ＭＳ Ｐゴシック" panose="020B0600070205080204" pitchFamily="34" charset="-128"/>
              </a:defRPr>
            </a:lvl1pPr>
            <a:lvl2pPr marL="742950" indent="-285750">
              <a:spcBef>
                <a:spcPct val="30000"/>
              </a:spcBef>
              <a:defRPr sz="1200">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defRPr sz="12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defRPr sz="12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9pPr>
          </a:lstStyle>
          <a:p>
            <a:pPr>
              <a:spcBef>
                <a:spcPct val="0"/>
              </a:spcBef>
            </a:pPr>
            <a:fld id="{5ED28F40-EC54-F241-998D-0FE1E856CEB0}" type="slidenum">
              <a:rPr lang="en-US" altLang="en-US" smtClean="0"/>
              <a:pPr>
                <a:spcBef>
                  <a:spcPct val="0"/>
                </a:spcBef>
              </a:pPr>
              <a:t>4</a:t>
            </a:fld>
            <a:endParaRPr lang="en-US"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Rectangle 1">
            <a:extLst>
              <a:ext uri="{FF2B5EF4-FFF2-40B4-BE49-F238E27FC236}">
                <a16:creationId xmlns:a16="http://schemas.microsoft.com/office/drawing/2014/main" id="{7EE7E23A-5135-8041-BFCD-125F420AC385}"/>
              </a:ext>
            </a:extLst>
          </p:cNvPr>
          <p:cNvSpPr>
            <a:spLocks noGrp="1" noRot="1" noChangeAspect="1" noChangeArrowheads="1" noTextEdit="1"/>
          </p:cNvSpPr>
          <p:nvPr>
            <p:ph type="sldImg"/>
          </p:nvPr>
        </p:nvSpPr>
        <p:spPr>
          <a:solidFill>
            <a:srgbClr val="FFFFFF"/>
          </a:solidFill>
          <a:ln/>
        </p:spPr>
      </p:sp>
      <p:sp>
        <p:nvSpPr>
          <p:cNvPr id="90114" name="Rectangle 2">
            <a:extLst>
              <a:ext uri="{FF2B5EF4-FFF2-40B4-BE49-F238E27FC236}">
                <a16:creationId xmlns:a16="http://schemas.microsoft.com/office/drawing/2014/main" id="{988F1DC6-AE8E-1C41-8EE1-FA022FA9436E}"/>
              </a:ext>
            </a:extLst>
          </p:cNvPr>
          <p:cNvSpPr>
            <a:spLocks noGrp="1" noChangeArrowheads="1"/>
          </p:cNvSpPr>
          <p:nvPr>
            <p:ph type="body" idx="1"/>
          </p:nvPr>
        </p:nvSpPr>
        <p:spPr>
          <a:xfrm>
            <a:off x="685800" y="4343400"/>
            <a:ext cx="54864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50800">
              <a:lnSpc>
                <a:spcPct val="90000"/>
              </a:lnSpc>
              <a:spcBef>
                <a:spcPts val="613"/>
              </a:spcBef>
            </a:pPr>
            <a:r>
              <a:rPr lang="en-US" altLang="en-US">
                <a:solidFill>
                  <a:srgbClr val="000000"/>
                </a:solidFill>
                <a:latin typeface="Arial" panose="020B0604020202020204" pitchFamily="34" charset="0"/>
                <a:ea typeface="ＭＳ Ｐゴシック" panose="020B0600070205080204" pitchFamily="34" charset="-128"/>
                <a:cs typeface="Arial" panose="020B0604020202020204" pitchFamily="34" charset="0"/>
                <a:sym typeface="Arial" panose="020B0604020202020204" pitchFamily="34" charset="0"/>
              </a:rPr>
              <a:t>Network: 1000X BW, 13X Latency</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en-US" b="1" dirty="0">
                <a:solidFill>
                  <a:srgbClr val="FF0000"/>
                </a:solidFill>
                <a:latin typeface="Candara" panose="020E0502030303020204" pitchFamily="34" charset="0"/>
              </a:rPr>
              <a:t>Would be nice to have a comparison and contrast of IBM chip from 80s and one from the 00s or 10s.</a:t>
            </a:r>
          </a:p>
          <a:p>
            <a:endParaRPr lang="en-US" dirty="0"/>
          </a:p>
        </p:txBody>
      </p:sp>
      <p:sp>
        <p:nvSpPr>
          <p:cNvPr id="4" name="Slide Number Placeholder 3"/>
          <p:cNvSpPr>
            <a:spLocks noGrp="1"/>
          </p:cNvSpPr>
          <p:nvPr>
            <p:ph type="sldNum" sz="quarter" idx="5"/>
          </p:nvPr>
        </p:nvSpPr>
        <p:spPr/>
        <p:txBody>
          <a:bodyPr/>
          <a:lstStyle/>
          <a:p>
            <a:pPr>
              <a:defRPr/>
            </a:pPr>
            <a:fld id="{E999F1F1-5B48-3F49-B9BF-A836595F238F}" type="slidenum">
              <a:rPr lang="en-US" altLang="en-US" smtClean="0"/>
              <a:pPr>
                <a:defRPr/>
              </a:pPr>
              <a:t>49</a:t>
            </a:fld>
            <a:endParaRPr lang="en-US" altLang="en-US"/>
          </a:p>
        </p:txBody>
      </p:sp>
    </p:spTree>
    <p:extLst>
      <p:ext uri="{BB962C8B-B14F-4D97-AF65-F5344CB8AC3E}">
        <p14:creationId xmlns:p14="http://schemas.microsoft.com/office/powerpoint/2010/main" val="31098006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Rectangle 1">
            <a:extLst>
              <a:ext uri="{FF2B5EF4-FFF2-40B4-BE49-F238E27FC236}">
                <a16:creationId xmlns:a16="http://schemas.microsoft.com/office/drawing/2014/main" id="{50E96A08-88D8-6543-B0A7-E274FFFE8382}"/>
              </a:ext>
            </a:extLst>
          </p:cNvPr>
          <p:cNvSpPr>
            <a:spLocks noGrp="1" noRot="1" noChangeAspect="1" noChangeArrowheads="1" noTextEdit="1"/>
          </p:cNvSpPr>
          <p:nvPr>
            <p:ph type="sldImg"/>
          </p:nvPr>
        </p:nvSpPr>
        <p:spPr>
          <a:solidFill>
            <a:srgbClr val="FFFFFF"/>
          </a:solidFill>
          <a:ln/>
        </p:spPr>
      </p:sp>
      <p:sp>
        <p:nvSpPr>
          <p:cNvPr id="93186" name="Rectangle 2">
            <a:extLst>
              <a:ext uri="{FF2B5EF4-FFF2-40B4-BE49-F238E27FC236}">
                <a16:creationId xmlns:a16="http://schemas.microsoft.com/office/drawing/2014/main" id="{10D276A9-6F1E-804C-97F4-1CA29F20A79A}"/>
              </a:ext>
            </a:extLst>
          </p:cNvPr>
          <p:cNvSpPr>
            <a:spLocks noGrp="1" noChangeArrowheads="1"/>
          </p:cNvSpPr>
          <p:nvPr>
            <p:ph type="body" idx="1"/>
          </p:nvPr>
        </p:nvSpPr>
        <p:spPr>
          <a:xfrm>
            <a:off x="685800" y="4343400"/>
            <a:ext cx="54864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50800">
              <a:lnSpc>
                <a:spcPct val="90000"/>
              </a:lnSpc>
              <a:spcBef>
                <a:spcPts val="613"/>
              </a:spcBef>
            </a:pPr>
            <a:r>
              <a:rPr lang="en-US" altLang="en-US">
                <a:solidFill>
                  <a:srgbClr val="000000"/>
                </a:solidFill>
                <a:latin typeface="Arial" panose="020B0604020202020204" pitchFamily="34" charset="0"/>
                <a:ea typeface="ＭＳ Ｐゴシック" panose="020B0600070205080204" pitchFamily="34" charset="-128"/>
                <a:cs typeface="Arial" panose="020B0604020202020204" pitchFamily="34" charset="0"/>
                <a:sym typeface="Arial" panose="020B0604020202020204" pitchFamily="34" charset="0"/>
              </a:rPr>
              <a:t>Processor: 2250X, 22X Latency</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Slide Image Placeholder 1">
            <a:extLst>
              <a:ext uri="{FF2B5EF4-FFF2-40B4-BE49-F238E27FC236}">
                <a16:creationId xmlns:a16="http://schemas.microsoft.com/office/drawing/2014/main" id="{576A5C9E-2312-2541-A0C8-1055712516B8}"/>
              </a:ext>
            </a:extLst>
          </p:cNvPr>
          <p:cNvSpPr>
            <a:spLocks noGrp="1" noRot="1" noChangeAspect="1" noChangeArrowheads="1" noTextEdit="1"/>
          </p:cNvSpPr>
          <p:nvPr>
            <p:ph type="sldImg"/>
          </p:nvPr>
        </p:nvSpPr>
        <p:spPr>
          <a:ln/>
        </p:spPr>
      </p:sp>
      <p:sp>
        <p:nvSpPr>
          <p:cNvPr id="102402" name="Notes Placeholder 2">
            <a:extLst>
              <a:ext uri="{FF2B5EF4-FFF2-40B4-BE49-F238E27FC236}">
                <a16:creationId xmlns:a16="http://schemas.microsoft.com/office/drawing/2014/main" id="{CDFB5ADB-FC59-CB4D-818F-987E08748B5B}"/>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ea typeface="ＭＳ Ｐゴシック" panose="020B0600070205080204" pitchFamily="34" charset="-128"/>
              </a:rPr>
              <a:t>CACHING REPLICATION PREDICTION</a:t>
            </a:r>
          </a:p>
        </p:txBody>
      </p:sp>
      <p:sp>
        <p:nvSpPr>
          <p:cNvPr id="102403" name="Slide Number Placeholder 3">
            <a:extLst>
              <a:ext uri="{FF2B5EF4-FFF2-40B4-BE49-F238E27FC236}">
                <a16:creationId xmlns:a16="http://schemas.microsoft.com/office/drawing/2014/main" id="{38A0C4C1-C22B-214F-8777-72419E5603FD}"/>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ＭＳ Ｐゴシック" panose="020B0600070205080204" pitchFamily="34" charset="-128"/>
              </a:defRPr>
            </a:lvl1pPr>
            <a:lvl2pPr marL="742950" indent="-285750">
              <a:spcBef>
                <a:spcPct val="30000"/>
              </a:spcBef>
              <a:defRPr sz="1200">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defRPr sz="12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defRPr sz="12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9pPr>
          </a:lstStyle>
          <a:p>
            <a:pPr>
              <a:spcBef>
                <a:spcPct val="0"/>
              </a:spcBef>
            </a:pPr>
            <a:fld id="{364AD92F-618F-8E42-84C3-3213B1C086A0}" type="slidenum">
              <a:rPr lang="en-US" altLang="en-US" smtClean="0"/>
              <a:pPr>
                <a:spcBef>
                  <a:spcPct val="0"/>
                </a:spcBef>
              </a:pPr>
              <a:t>58</a:t>
            </a:fld>
            <a:endParaRPr lang="en-US"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1">
            <a:extLst>
              <a:ext uri="{FF2B5EF4-FFF2-40B4-BE49-F238E27FC236}">
                <a16:creationId xmlns:a16="http://schemas.microsoft.com/office/drawing/2014/main" id="{8DE77270-E783-6D40-9416-4722D050F665}"/>
              </a:ext>
            </a:extLst>
          </p:cNvPr>
          <p:cNvSpPr>
            <a:spLocks noGrp="1" noRot="1" noChangeAspect="1" noChangeArrowheads="1" noTextEdit="1"/>
          </p:cNvSpPr>
          <p:nvPr>
            <p:ph type="sldImg"/>
          </p:nvPr>
        </p:nvSpPr>
        <p:spPr>
          <a:solidFill>
            <a:srgbClr val="FFFFFF"/>
          </a:solidFill>
          <a:ln/>
        </p:spPr>
      </p:sp>
      <p:sp>
        <p:nvSpPr>
          <p:cNvPr id="21506" name="Rectangle 2">
            <a:extLst>
              <a:ext uri="{FF2B5EF4-FFF2-40B4-BE49-F238E27FC236}">
                <a16:creationId xmlns:a16="http://schemas.microsoft.com/office/drawing/2014/main" id="{3B0AFFDD-23A6-6542-896F-D5D6C9A9F0D1}"/>
              </a:ext>
            </a:extLst>
          </p:cNvPr>
          <p:cNvSpPr>
            <a:spLocks noGrp="1" noChangeArrowheads="1"/>
          </p:cNvSpPr>
          <p:nvPr>
            <p:ph type="body" idx="1"/>
          </p:nvPr>
        </p:nvSpPr>
        <p:spPr>
          <a:xfrm>
            <a:off x="685800" y="4343400"/>
            <a:ext cx="54864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z="1400">
                <a:latin typeface="Lucida Grande" panose="020B0600040502020204" pitchFamily="34" charset="0"/>
                <a:ea typeface="ＭＳ Ｐゴシック" panose="020B0600070205080204" pitchFamily="34" charset="-128"/>
                <a:sym typeface="Lucida Grande" panose="020B0600040502020204" pitchFamily="34" charset="0"/>
              </a:rPr>
              <a:t>Why would we remove a benchmark of one type and add another of the same type?</a:t>
            </a:r>
          </a:p>
          <a:p>
            <a:r>
              <a:rPr lang="en-US" altLang="en-US" sz="1400">
                <a:latin typeface="Lucida Grande" panose="020B0600040502020204" pitchFamily="34" charset="0"/>
                <a:ea typeface="ＭＳ Ｐゴシック" panose="020B0600070205080204" pitchFamily="34" charset="-128"/>
                <a:sym typeface="Lucida Grande" panose="020B0600040502020204" pitchFamily="34" charset="0"/>
              </a:rPr>
              <a:t>What is horizontal thick line? (int / fp)</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a:extLst>
              <a:ext uri="{FF2B5EF4-FFF2-40B4-BE49-F238E27FC236}">
                <a16:creationId xmlns:a16="http://schemas.microsoft.com/office/drawing/2014/main" id="{C055DC83-D6DB-A44C-9801-FEE299DF23BC}"/>
              </a:ext>
            </a:extLst>
          </p:cNvPr>
          <p:cNvSpPr>
            <a:spLocks noGrp="1" noRot="1" noChangeAspect="1" noChangeArrowheads="1" noTextEdit="1"/>
          </p:cNvSpPr>
          <p:nvPr>
            <p:ph type="sldImg"/>
          </p:nvPr>
        </p:nvSpPr>
        <p:spPr>
          <a:ln/>
        </p:spPr>
      </p:sp>
      <p:sp>
        <p:nvSpPr>
          <p:cNvPr id="23554" name="Notes Placeholder 2">
            <a:extLst>
              <a:ext uri="{FF2B5EF4-FFF2-40B4-BE49-F238E27FC236}">
                <a16:creationId xmlns:a16="http://schemas.microsoft.com/office/drawing/2014/main" id="{36BB764A-2570-DA43-8001-0C6BC9492C41}"/>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a typeface="ＭＳ Ｐゴシック" panose="020B0600070205080204" pitchFamily="34" charset="-128"/>
            </a:endParaRPr>
          </a:p>
        </p:txBody>
      </p:sp>
      <p:sp>
        <p:nvSpPr>
          <p:cNvPr id="23555" name="Slide Number Placeholder 3">
            <a:extLst>
              <a:ext uri="{FF2B5EF4-FFF2-40B4-BE49-F238E27FC236}">
                <a16:creationId xmlns:a16="http://schemas.microsoft.com/office/drawing/2014/main" id="{CE67D8B7-B870-AC4F-95F9-7A2426EC2807}"/>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ＭＳ Ｐゴシック" panose="020B0600070205080204" pitchFamily="34" charset="-128"/>
              </a:defRPr>
            </a:lvl1pPr>
            <a:lvl2pPr marL="742950" indent="-285750">
              <a:spcBef>
                <a:spcPct val="30000"/>
              </a:spcBef>
              <a:defRPr sz="1200">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defRPr sz="12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defRPr sz="12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9pPr>
          </a:lstStyle>
          <a:p>
            <a:pPr>
              <a:spcBef>
                <a:spcPct val="0"/>
              </a:spcBef>
            </a:pPr>
            <a:fld id="{AD1BCA8E-C54F-4144-9137-5491B194F689}" type="slidenum">
              <a:rPr lang="en-US" altLang="en-US" smtClean="0"/>
              <a:pPr>
                <a:spcBef>
                  <a:spcPct val="0"/>
                </a:spcBef>
              </a:pPr>
              <a:t>6</a:t>
            </a:fld>
            <a:endParaRPr lang="en-US"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Slide Image Placeholder 1">
            <a:extLst>
              <a:ext uri="{FF2B5EF4-FFF2-40B4-BE49-F238E27FC236}">
                <a16:creationId xmlns:a16="http://schemas.microsoft.com/office/drawing/2014/main" id="{BA1F27FF-7F01-4D4B-917A-D33F76BBB935}"/>
              </a:ext>
            </a:extLst>
          </p:cNvPr>
          <p:cNvSpPr>
            <a:spLocks noGrp="1" noRot="1" noChangeAspect="1" noChangeArrowheads="1" noTextEdit="1"/>
          </p:cNvSpPr>
          <p:nvPr>
            <p:ph type="sldImg"/>
          </p:nvPr>
        </p:nvSpPr>
        <p:spPr>
          <a:ln/>
        </p:spPr>
      </p:sp>
      <p:sp>
        <p:nvSpPr>
          <p:cNvPr id="25602" name="Notes Placeholder 2">
            <a:extLst>
              <a:ext uri="{FF2B5EF4-FFF2-40B4-BE49-F238E27FC236}">
                <a16:creationId xmlns:a16="http://schemas.microsoft.com/office/drawing/2014/main" id="{FB5C41D2-0CF9-6E44-B2D8-2096EED16B0C}"/>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ea typeface="ＭＳ Ｐゴシック" panose="020B0600070205080204" pitchFamily="34" charset="-128"/>
              </a:rPr>
              <a:t>3DMark06:  A PC benchmark suite designed to test the DirectX9 performance of your graphics card.</a:t>
            </a:r>
          </a:p>
          <a:p>
            <a:endParaRPr lang="en-US" altLang="en-US">
              <a:latin typeface="Arial" panose="020B0604020202020204" pitchFamily="34" charset="0"/>
              <a:ea typeface="ＭＳ Ｐゴシック" panose="020B0600070205080204" pitchFamily="34" charset="-128"/>
            </a:endParaRPr>
          </a:p>
          <a:p>
            <a:r>
              <a:rPr lang="en-US" altLang="en-US">
                <a:latin typeface="Arial" panose="020B0604020202020204" pitchFamily="34" charset="0"/>
                <a:ea typeface="ＭＳ Ｐゴシック" panose="020B0600070205080204" pitchFamily="34" charset="-128"/>
              </a:rPr>
              <a:t>A 3DMark score is an overall measure of your system's 3D gaming capabilities, based on comprehensive real-time 3D graphics and processor tests.</a:t>
            </a:r>
          </a:p>
        </p:txBody>
      </p:sp>
      <p:sp>
        <p:nvSpPr>
          <p:cNvPr id="25603" name="Slide Number Placeholder 3">
            <a:extLst>
              <a:ext uri="{FF2B5EF4-FFF2-40B4-BE49-F238E27FC236}">
                <a16:creationId xmlns:a16="http://schemas.microsoft.com/office/drawing/2014/main" id="{1A61C919-7B37-874F-BD30-EF87B83DCE61}"/>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ＭＳ Ｐゴシック" panose="020B0600070205080204" pitchFamily="34" charset="-128"/>
              </a:defRPr>
            </a:lvl1pPr>
            <a:lvl2pPr marL="742950" indent="-285750">
              <a:spcBef>
                <a:spcPct val="30000"/>
              </a:spcBef>
              <a:defRPr sz="1200">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defRPr sz="12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defRPr sz="12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9pPr>
          </a:lstStyle>
          <a:p>
            <a:pPr>
              <a:spcBef>
                <a:spcPct val="0"/>
              </a:spcBef>
            </a:pPr>
            <a:fld id="{BDAEDDE3-5CB4-C84C-A6FE-5547BE565F27}" type="slidenum">
              <a:rPr lang="en-US" altLang="en-US" smtClean="0"/>
              <a:pPr>
                <a:spcBef>
                  <a:spcPct val="0"/>
                </a:spcBef>
              </a:pPr>
              <a:t>7</a:t>
            </a:fld>
            <a:endParaRPr lang="en-US"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Slide Image Placeholder 1">
            <a:extLst>
              <a:ext uri="{FF2B5EF4-FFF2-40B4-BE49-F238E27FC236}">
                <a16:creationId xmlns:a16="http://schemas.microsoft.com/office/drawing/2014/main" id="{61F593BC-3386-8C49-9FB4-FAD69A01B8F7}"/>
              </a:ext>
            </a:extLst>
          </p:cNvPr>
          <p:cNvSpPr>
            <a:spLocks noGrp="1" noRot="1" noChangeAspect="1" noChangeArrowheads="1" noTextEdit="1"/>
          </p:cNvSpPr>
          <p:nvPr>
            <p:ph type="sldImg"/>
          </p:nvPr>
        </p:nvSpPr>
        <p:spPr>
          <a:ln/>
        </p:spPr>
      </p:sp>
      <p:sp>
        <p:nvSpPr>
          <p:cNvPr id="27650" name="Notes Placeholder 2">
            <a:extLst>
              <a:ext uri="{FF2B5EF4-FFF2-40B4-BE49-F238E27FC236}">
                <a16:creationId xmlns:a16="http://schemas.microsoft.com/office/drawing/2014/main" id="{0DD0D2CF-52D5-334E-A358-74140905018B}"/>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ea typeface="ＭＳ Ｐゴシック" panose="020B0600070205080204" pitchFamily="34" charset="-128"/>
              </a:rPr>
              <a:t>TPC: Transaction Processing Performance Council</a:t>
            </a:r>
          </a:p>
        </p:txBody>
      </p:sp>
      <p:sp>
        <p:nvSpPr>
          <p:cNvPr id="27651" name="Slide Number Placeholder 3">
            <a:extLst>
              <a:ext uri="{FF2B5EF4-FFF2-40B4-BE49-F238E27FC236}">
                <a16:creationId xmlns:a16="http://schemas.microsoft.com/office/drawing/2014/main" id="{884CC127-23C8-CB41-86DF-582708CF06E5}"/>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ＭＳ Ｐゴシック" panose="020B0600070205080204" pitchFamily="34" charset="-128"/>
              </a:defRPr>
            </a:lvl1pPr>
            <a:lvl2pPr marL="742950" indent="-285750">
              <a:spcBef>
                <a:spcPct val="30000"/>
              </a:spcBef>
              <a:defRPr sz="1200">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defRPr sz="12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defRPr sz="12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9pPr>
          </a:lstStyle>
          <a:p>
            <a:pPr>
              <a:spcBef>
                <a:spcPct val="0"/>
              </a:spcBef>
            </a:pPr>
            <a:fld id="{82BE91B4-A379-DF4B-ADD2-24BEF8ECC93E}" type="slidenum">
              <a:rPr lang="en-US" altLang="en-US" smtClean="0"/>
              <a:pPr>
                <a:spcBef>
                  <a:spcPct val="0"/>
                </a:spcBef>
              </a:pPr>
              <a:t>8</a:t>
            </a:fld>
            <a:endParaRPr lang="en-US"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1">
            <a:extLst>
              <a:ext uri="{FF2B5EF4-FFF2-40B4-BE49-F238E27FC236}">
                <a16:creationId xmlns:a16="http://schemas.microsoft.com/office/drawing/2014/main" id="{AC30BA38-864B-1C47-902B-9749D0ACCFED}"/>
              </a:ext>
            </a:extLst>
          </p:cNvPr>
          <p:cNvSpPr>
            <a:spLocks noGrp="1" noRot="1" noChangeAspect="1" noChangeArrowheads="1" noTextEdit="1"/>
          </p:cNvSpPr>
          <p:nvPr>
            <p:ph type="sldImg"/>
          </p:nvPr>
        </p:nvSpPr>
        <p:spPr>
          <a:solidFill>
            <a:srgbClr val="FFFFFF"/>
          </a:solidFill>
          <a:ln/>
        </p:spPr>
      </p:sp>
      <p:sp>
        <p:nvSpPr>
          <p:cNvPr id="37890" name="Rectangle 2">
            <a:extLst>
              <a:ext uri="{FF2B5EF4-FFF2-40B4-BE49-F238E27FC236}">
                <a16:creationId xmlns:a16="http://schemas.microsoft.com/office/drawing/2014/main" id="{ABC0CEA1-AF7E-0147-8D22-71AEEECF38B1}"/>
              </a:ext>
            </a:extLst>
          </p:cNvPr>
          <p:cNvSpPr>
            <a:spLocks noGrp="1" noChangeArrowheads="1"/>
          </p:cNvSpPr>
          <p:nvPr>
            <p:ph type="body" idx="1"/>
          </p:nvPr>
        </p:nvSpPr>
        <p:spPr>
          <a:xfrm>
            <a:off x="685800" y="4343400"/>
            <a:ext cx="54864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44450">
              <a:spcBef>
                <a:spcPts val="463"/>
              </a:spcBef>
            </a:pPr>
            <a:r>
              <a:rPr lang="en-US" altLang="en-US">
                <a:solidFill>
                  <a:srgbClr val="000000"/>
                </a:solidFill>
                <a:latin typeface="Arial" panose="020B0604020202020204" pitchFamily="34" charset="0"/>
                <a:ea typeface="ＭＳ Ｐゴシック" panose="020B0600070205080204" pitchFamily="34" charset="-128"/>
                <a:cs typeface="Arial" panose="020B0604020202020204" pitchFamily="34" charset="0"/>
                <a:sym typeface="Arial" panose="020B0604020202020204" pitchFamily="34" charset="0"/>
              </a:rPr>
              <a:t>Capability is product of Moore</a:t>
            </a:r>
            <a:r>
              <a:rPr lang="ja-JP" altLang="en-US">
                <a:solidFill>
                  <a:srgbClr val="000000"/>
                </a:solidFill>
                <a:latin typeface="Arial" panose="020B0604020202020204" pitchFamily="34" charset="0"/>
                <a:ea typeface="ＭＳ Ｐゴシック" panose="020B0600070205080204" pitchFamily="34" charset="-128"/>
                <a:cs typeface="Arial" panose="020B0604020202020204" pitchFamily="34" charset="0"/>
                <a:sym typeface="Arial" panose="020B0604020202020204" pitchFamily="34" charset="0"/>
              </a:rPr>
              <a:t>’</a:t>
            </a:r>
            <a:r>
              <a:rPr lang="en-US" altLang="ja-JP">
                <a:solidFill>
                  <a:srgbClr val="000000"/>
                </a:solidFill>
                <a:latin typeface="Arial" panose="020B0604020202020204" pitchFamily="34" charset="0"/>
                <a:ea typeface="ＭＳ Ｐゴシック" panose="020B0600070205080204" pitchFamily="34" charset="-128"/>
                <a:cs typeface="Arial" panose="020B0604020202020204" pitchFamily="34" charset="0"/>
                <a:sym typeface="Arial" panose="020B0604020202020204" pitchFamily="34" charset="0"/>
              </a:rPr>
              <a:t>s Law and gate delay.  This is a very impressive rate of improvement.</a:t>
            </a:r>
          </a:p>
          <a:p>
            <a:pPr marL="44450">
              <a:spcBef>
                <a:spcPts val="463"/>
              </a:spcBef>
            </a:pPr>
            <a:r>
              <a:rPr lang="en-US" altLang="en-US">
                <a:solidFill>
                  <a:srgbClr val="000000"/>
                </a:solidFill>
                <a:latin typeface="Arial" panose="020B0604020202020204" pitchFamily="34" charset="0"/>
                <a:ea typeface="ＭＳ Ｐゴシック" panose="020B0600070205080204" pitchFamily="34" charset="-128"/>
                <a:cs typeface="Arial" panose="020B0604020202020204" pitchFamily="34" charset="0"/>
                <a:sym typeface="Arial" panose="020B0604020202020204" pitchFamily="34" charset="0"/>
              </a:rPr>
              <a:t>Wire delay looks acceptable </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Rectangle 1">
            <a:extLst>
              <a:ext uri="{FF2B5EF4-FFF2-40B4-BE49-F238E27FC236}">
                <a16:creationId xmlns:a16="http://schemas.microsoft.com/office/drawing/2014/main" id="{29885B99-B8DD-3644-8D66-792B9D8E9B5E}"/>
              </a:ext>
            </a:extLst>
          </p:cNvPr>
          <p:cNvSpPr>
            <a:spLocks noGrp="1" noRot="1" noChangeAspect="1" noChangeArrowheads="1" noTextEdit="1"/>
          </p:cNvSpPr>
          <p:nvPr>
            <p:ph type="sldImg"/>
          </p:nvPr>
        </p:nvSpPr>
        <p:spPr>
          <a:solidFill>
            <a:srgbClr val="FFFFFF"/>
          </a:solidFill>
          <a:ln/>
        </p:spPr>
      </p:sp>
      <p:sp>
        <p:nvSpPr>
          <p:cNvPr id="49154" name="Rectangle 2">
            <a:extLst>
              <a:ext uri="{FF2B5EF4-FFF2-40B4-BE49-F238E27FC236}">
                <a16:creationId xmlns:a16="http://schemas.microsoft.com/office/drawing/2014/main" id="{B8D9A7CF-7F8D-0D48-87E3-C4780F950927}"/>
              </a:ext>
            </a:extLst>
          </p:cNvPr>
          <p:cNvSpPr>
            <a:spLocks noGrp="1" noChangeArrowheads="1"/>
          </p:cNvSpPr>
          <p:nvPr>
            <p:ph type="body" idx="1"/>
          </p:nvPr>
        </p:nvSpPr>
        <p:spPr>
          <a:xfrm>
            <a:off x="685800" y="4343400"/>
            <a:ext cx="54864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z="1400">
                <a:latin typeface="Lucida Grande" panose="020B0600040502020204" pitchFamily="34" charset="0"/>
                <a:ea typeface="ＭＳ Ｐゴシック" panose="020B0600070205080204" pitchFamily="34" charset="-128"/>
                <a:sym typeface="Lucida Grande" panose="020B0600040502020204" pitchFamily="34" charset="0"/>
              </a:rPr>
              <a:t>Feature size = channel width of transistor</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1">
            <a:extLst>
              <a:ext uri="{FF2B5EF4-FFF2-40B4-BE49-F238E27FC236}">
                <a16:creationId xmlns:a16="http://schemas.microsoft.com/office/drawing/2014/main" id="{74EE74A8-DA15-CE4B-AC41-59C44250A2CA}"/>
              </a:ext>
            </a:extLst>
          </p:cNvPr>
          <p:cNvSpPr>
            <a:spLocks noGrp="1" noRot="1" noChangeAspect="1" noChangeArrowheads="1" noTextEdit="1"/>
          </p:cNvSpPr>
          <p:nvPr>
            <p:ph type="sldImg"/>
          </p:nvPr>
        </p:nvSpPr>
        <p:spPr>
          <a:solidFill>
            <a:srgbClr val="FFFFFF"/>
          </a:solidFill>
          <a:ln/>
        </p:spPr>
      </p:sp>
      <p:sp>
        <p:nvSpPr>
          <p:cNvPr id="51202" name="Rectangle 2">
            <a:extLst>
              <a:ext uri="{FF2B5EF4-FFF2-40B4-BE49-F238E27FC236}">
                <a16:creationId xmlns:a16="http://schemas.microsoft.com/office/drawing/2014/main" id="{FE4572FD-6E10-8440-AA89-944FF224D064}"/>
              </a:ext>
            </a:extLst>
          </p:cNvPr>
          <p:cNvSpPr>
            <a:spLocks noGrp="1" noChangeArrowheads="1"/>
          </p:cNvSpPr>
          <p:nvPr>
            <p:ph type="body" idx="1"/>
          </p:nvPr>
        </p:nvSpPr>
        <p:spPr>
          <a:xfrm>
            <a:off x="685800" y="4343400"/>
            <a:ext cx="54864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z="1400">
                <a:latin typeface="Lucida Grande" panose="020B0600040502020204" pitchFamily="34" charset="0"/>
                <a:ea typeface="ＭＳ Ｐゴシック" panose="020B0600070205080204" pitchFamily="34" charset="-128"/>
                <a:sym typeface="Lucida Grande" panose="020B0600040502020204" pitchFamily="34" charset="0"/>
              </a:rPr>
              <a:t>Feature size = channel width of transistor</a:t>
            </a: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1_Title Slide">
    <p:spTree>
      <p:nvGrpSpPr>
        <p:cNvPr id="1" name=""/>
        <p:cNvGrpSpPr/>
        <p:nvPr/>
      </p:nvGrpSpPr>
      <p:grpSpPr>
        <a:xfrm>
          <a:off x="0" y="0"/>
          <a:ext cx="0" cy="0"/>
          <a:chOff x="0" y="0"/>
          <a:chExt cx="0" cy="0"/>
        </a:xfrm>
      </p:grpSpPr>
      <p:sp>
        <p:nvSpPr>
          <p:cNvPr id="6" name="Rectangle 19">
            <a:extLst>
              <a:ext uri="{FF2B5EF4-FFF2-40B4-BE49-F238E27FC236}">
                <a16:creationId xmlns:a16="http://schemas.microsoft.com/office/drawing/2014/main" id="{4C4BC988-4F55-0B45-8B4A-A1078F24286D}"/>
              </a:ext>
            </a:extLst>
          </p:cNvPr>
          <p:cNvSpPr>
            <a:spLocks noChangeArrowheads="1"/>
          </p:cNvSpPr>
          <p:nvPr userDrawn="1"/>
        </p:nvSpPr>
        <p:spPr bwMode="auto">
          <a:xfrm>
            <a:off x="2197100" y="765175"/>
            <a:ext cx="46038" cy="5732463"/>
          </a:xfrm>
          <a:prstGeom prst="rect">
            <a:avLst/>
          </a:prstGeom>
          <a:gradFill rotWithShape="1">
            <a:gsLst>
              <a:gs pos="0">
                <a:srgbClr val="808080"/>
              </a:gs>
              <a:gs pos="100000">
                <a:srgbClr val="FFFFFF"/>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7" name="Rectangle 20">
            <a:extLst>
              <a:ext uri="{FF2B5EF4-FFF2-40B4-BE49-F238E27FC236}">
                <a16:creationId xmlns:a16="http://schemas.microsoft.com/office/drawing/2014/main" id="{F8C7FE40-CAD9-B145-A869-E5468B6035D6}"/>
              </a:ext>
            </a:extLst>
          </p:cNvPr>
          <p:cNvSpPr>
            <a:spLocks noChangeArrowheads="1"/>
          </p:cNvSpPr>
          <p:nvPr userDrawn="1"/>
        </p:nvSpPr>
        <p:spPr bwMode="auto">
          <a:xfrm>
            <a:off x="2559050" y="1195388"/>
            <a:ext cx="46038" cy="3816350"/>
          </a:xfrm>
          <a:prstGeom prst="rect">
            <a:avLst/>
          </a:prstGeom>
          <a:gradFill rotWithShape="1">
            <a:gsLst>
              <a:gs pos="0">
                <a:srgbClr val="767D79"/>
              </a:gs>
              <a:gs pos="100000">
                <a:schemeClr val="bg1"/>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8" name="Rectangle 21">
            <a:extLst>
              <a:ext uri="{FF2B5EF4-FFF2-40B4-BE49-F238E27FC236}">
                <a16:creationId xmlns:a16="http://schemas.microsoft.com/office/drawing/2014/main" id="{D6042BD3-5504-F34F-BC13-B83536615147}"/>
              </a:ext>
            </a:extLst>
          </p:cNvPr>
          <p:cNvSpPr>
            <a:spLocks noChangeArrowheads="1"/>
          </p:cNvSpPr>
          <p:nvPr userDrawn="1"/>
        </p:nvSpPr>
        <p:spPr bwMode="auto">
          <a:xfrm>
            <a:off x="2341563" y="1916113"/>
            <a:ext cx="6623050" cy="46037"/>
          </a:xfrm>
          <a:prstGeom prst="rect">
            <a:avLst/>
          </a:prstGeom>
          <a:gradFill rotWithShape="1">
            <a:gsLst>
              <a:gs pos="0">
                <a:srgbClr val="5F5F5F"/>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12" name="Text Box 42">
            <a:extLst>
              <a:ext uri="{FF2B5EF4-FFF2-40B4-BE49-F238E27FC236}">
                <a16:creationId xmlns:a16="http://schemas.microsoft.com/office/drawing/2014/main" id="{A0FE9AC4-DE20-044A-A7ED-8E54D4FD4AE0}"/>
              </a:ext>
            </a:extLst>
          </p:cNvPr>
          <p:cNvSpPr txBox="1">
            <a:spLocks noChangeArrowheads="1"/>
          </p:cNvSpPr>
          <p:nvPr userDrawn="1"/>
        </p:nvSpPr>
        <p:spPr bwMode="auto">
          <a:xfrm>
            <a:off x="8388350" y="6497638"/>
            <a:ext cx="576263" cy="274637"/>
          </a:xfrm>
          <a:prstGeom prst="rect">
            <a:avLst/>
          </a:prstGeom>
          <a:noFill/>
          <a:ln w="9525">
            <a:noFill/>
            <a:miter lim="800000"/>
            <a:headEnd/>
            <a:tailEnd/>
          </a:ln>
          <a:effec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r"/>
            <a:fld id="{CFC8AAF3-A7EA-004B-BF91-91A971C5F795}" type="slidenum">
              <a:rPr lang="en-AU" altLang="en-US" sz="1200" b="1">
                <a:solidFill>
                  <a:schemeClr val="bg1"/>
                </a:solidFill>
              </a:rPr>
              <a:pPr algn="r"/>
              <a:t>‹#›</a:t>
            </a:fld>
            <a:endParaRPr lang="en-GB" altLang="en-US" sz="1200" dirty="0">
              <a:solidFill>
                <a:schemeClr val="bg1"/>
              </a:solidFill>
            </a:endParaRPr>
          </a:p>
        </p:txBody>
      </p:sp>
      <p:pic>
        <p:nvPicPr>
          <p:cNvPr id="14" name="Picture 13">
            <a:extLst>
              <a:ext uri="{FF2B5EF4-FFF2-40B4-BE49-F238E27FC236}">
                <a16:creationId xmlns:a16="http://schemas.microsoft.com/office/drawing/2014/main" id="{1C004370-F8CC-7F44-A56F-7F28BDAD8172}"/>
              </a:ext>
            </a:extLst>
          </p:cNvPr>
          <p:cNvPicPr>
            <a:picLocks noChangeAspect="1"/>
          </p:cNvPicPr>
          <p:nvPr userDrawn="1"/>
        </p:nvPicPr>
        <p:blipFill>
          <a:blip r:embed="rId2"/>
          <a:stretch>
            <a:fillRect/>
          </a:stretch>
        </p:blipFill>
        <p:spPr>
          <a:xfrm>
            <a:off x="189547" y="1479550"/>
            <a:ext cx="1797991" cy="2206625"/>
          </a:xfrm>
          <a:prstGeom prst="rect">
            <a:avLst/>
          </a:prstGeom>
        </p:spPr>
      </p:pic>
    </p:spTree>
    <p:extLst>
      <p:ext uri="{BB962C8B-B14F-4D97-AF65-F5344CB8AC3E}">
        <p14:creationId xmlns:p14="http://schemas.microsoft.com/office/powerpoint/2010/main" val="11321228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D2D008B-8E98-AF44-B678-20DF55F6975D}"/>
              </a:ext>
            </a:extLst>
          </p:cNvPr>
          <p:cNvSpPr>
            <a:spLocks noGrp="1" noChangeArrowheads="1"/>
          </p:cNvSpPr>
          <p:nvPr>
            <p:ph type="dt" sz="half" idx="10"/>
          </p:nvPr>
        </p:nvSpPr>
        <p:spPr>
          <a:ln/>
        </p:spPr>
        <p:txBody>
          <a:bodyPr/>
          <a:lstStyle>
            <a:lvl1pPr>
              <a:defRPr>
                <a:latin typeface="Candara" panose="020E0502030303020204" pitchFamily="34" charset="0"/>
              </a:defRPr>
            </a:lvl1pPr>
          </a:lstStyle>
          <a:p>
            <a:pPr>
              <a:defRPr/>
            </a:pPr>
            <a:endParaRPr lang="en-US"/>
          </a:p>
        </p:txBody>
      </p:sp>
      <p:sp>
        <p:nvSpPr>
          <p:cNvPr id="5" name="Rectangle 5">
            <a:extLst>
              <a:ext uri="{FF2B5EF4-FFF2-40B4-BE49-F238E27FC236}">
                <a16:creationId xmlns:a16="http://schemas.microsoft.com/office/drawing/2014/main" id="{DCDCE439-BAA9-A345-9FB8-B547EDA79BF5}"/>
              </a:ext>
            </a:extLst>
          </p:cNvPr>
          <p:cNvSpPr>
            <a:spLocks noGrp="1" noChangeArrowheads="1"/>
          </p:cNvSpPr>
          <p:nvPr>
            <p:ph type="ftr" sz="quarter" idx="11"/>
          </p:nvPr>
        </p:nvSpPr>
        <p:spPr>
          <a:xfrm>
            <a:off x="3009900" y="6248400"/>
            <a:ext cx="3175000" cy="457200"/>
          </a:xfrm>
          <a:ln/>
        </p:spPr>
        <p:txBody>
          <a:bodyPr/>
          <a:lstStyle>
            <a:lvl1pPr>
              <a:defRPr>
                <a:latin typeface="Candara" panose="020E0502030303020204" pitchFamily="34" charset="0"/>
              </a:defRPr>
            </a:lvl1pPr>
          </a:lstStyle>
          <a:p>
            <a:pPr>
              <a:defRPr/>
            </a:pPr>
            <a:r>
              <a:rPr lang="en-US"/>
              <a:t>Copyright © 2012-2020, Elsevier Inc. Copyright © 2021, Wu-chun Feng. </a:t>
            </a:r>
            <a:endParaRPr lang="en-US" dirty="0"/>
          </a:p>
        </p:txBody>
      </p:sp>
      <p:sp>
        <p:nvSpPr>
          <p:cNvPr id="6" name="Rectangle 6">
            <a:extLst>
              <a:ext uri="{FF2B5EF4-FFF2-40B4-BE49-F238E27FC236}">
                <a16:creationId xmlns:a16="http://schemas.microsoft.com/office/drawing/2014/main" id="{5BD24C7D-3FE6-0F47-BAE9-1778B48F1D7F}"/>
              </a:ext>
            </a:extLst>
          </p:cNvPr>
          <p:cNvSpPr>
            <a:spLocks noGrp="1" noChangeArrowheads="1"/>
          </p:cNvSpPr>
          <p:nvPr>
            <p:ph type="sldNum" sz="quarter" idx="12"/>
          </p:nvPr>
        </p:nvSpPr>
        <p:spPr>
          <a:ln/>
        </p:spPr>
        <p:txBody>
          <a:bodyPr/>
          <a:lstStyle>
            <a:lvl1pPr>
              <a:defRPr>
                <a:latin typeface="Candara" panose="020E0502030303020204" pitchFamily="34" charset="0"/>
              </a:defRPr>
            </a:lvl1pPr>
          </a:lstStyle>
          <a:p>
            <a:fld id="{AF7B37B9-F025-1B45-A623-5702700F06F0}" type="slidenum">
              <a:rPr lang="en-US" altLang="en-US" smtClean="0"/>
              <a:pPr/>
              <a:t>‹#›</a:t>
            </a:fld>
            <a:endParaRPr lang="en-US" altLang="en-US"/>
          </a:p>
        </p:txBody>
      </p:sp>
    </p:spTree>
    <p:extLst>
      <p:ext uri="{BB962C8B-B14F-4D97-AF65-F5344CB8AC3E}">
        <p14:creationId xmlns:p14="http://schemas.microsoft.com/office/powerpoint/2010/main" val="5040475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8382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8382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F3712380-D250-5B4B-86E3-B0BA22D4E52A}"/>
              </a:ext>
            </a:extLst>
          </p:cNvPr>
          <p:cNvSpPr>
            <a:spLocks noGrp="1" noChangeArrowheads="1"/>
          </p:cNvSpPr>
          <p:nvPr>
            <p:ph type="dt" sz="half" idx="10"/>
          </p:nvPr>
        </p:nvSpPr>
        <p:spPr>
          <a:ln/>
        </p:spPr>
        <p:txBody>
          <a:bodyPr/>
          <a:lstStyle>
            <a:lvl1pPr>
              <a:defRPr>
                <a:latin typeface="Candara" panose="020E0502030303020204" pitchFamily="34" charset="0"/>
              </a:defRPr>
            </a:lvl1pPr>
          </a:lstStyle>
          <a:p>
            <a:pPr>
              <a:defRPr/>
            </a:pPr>
            <a:endParaRPr lang="en-US"/>
          </a:p>
        </p:txBody>
      </p:sp>
      <p:sp>
        <p:nvSpPr>
          <p:cNvPr id="5" name="Rectangle 5">
            <a:extLst>
              <a:ext uri="{FF2B5EF4-FFF2-40B4-BE49-F238E27FC236}">
                <a16:creationId xmlns:a16="http://schemas.microsoft.com/office/drawing/2014/main" id="{DE4CE66B-026D-9646-8D1C-9AF86943E9CF}"/>
              </a:ext>
            </a:extLst>
          </p:cNvPr>
          <p:cNvSpPr>
            <a:spLocks noGrp="1" noChangeArrowheads="1"/>
          </p:cNvSpPr>
          <p:nvPr>
            <p:ph type="ftr" sz="quarter" idx="11"/>
          </p:nvPr>
        </p:nvSpPr>
        <p:spPr>
          <a:xfrm>
            <a:off x="2997200" y="6248400"/>
            <a:ext cx="3149600" cy="457200"/>
          </a:xfrm>
          <a:ln/>
        </p:spPr>
        <p:txBody>
          <a:bodyPr/>
          <a:lstStyle>
            <a:lvl1pPr>
              <a:defRPr>
                <a:latin typeface="Candara" panose="020E0502030303020204" pitchFamily="34" charset="0"/>
              </a:defRPr>
            </a:lvl1pPr>
          </a:lstStyle>
          <a:p>
            <a:pPr>
              <a:defRPr/>
            </a:pPr>
            <a:r>
              <a:rPr lang="en-US"/>
              <a:t>Copyright © 2012-2020, Elsevier Inc. Copyright © 2021, Wu-chun Feng. </a:t>
            </a:r>
            <a:endParaRPr lang="en-US" dirty="0"/>
          </a:p>
        </p:txBody>
      </p:sp>
      <p:sp>
        <p:nvSpPr>
          <p:cNvPr id="6" name="Rectangle 6">
            <a:extLst>
              <a:ext uri="{FF2B5EF4-FFF2-40B4-BE49-F238E27FC236}">
                <a16:creationId xmlns:a16="http://schemas.microsoft.com/office/drawing/2014/main" id="{94241018-A62C-1343-A33E-D3100F129134}"/>
              </a:ext>
            </a:extLst>
          </p:cNvPr>
          <p:cNvSpPr>
            <a:spLocks noGrp="1" noChangeArrowheads="1"/>
          </p:cNvSpPr>
          <p:nvPr>
            <p:ph type="sldNum" sz="quarter" idx="12"/>
          </p:nvPr>
        </p:nvSpPr>
        <p:spPr>
          <a:ln/>
        </p:spPr>
        <p:txBody>
          <a:bodyPr/>
          <a:lstStyle>
            <a:lvl1pPr>
              <a:defRPr>
                <a:latin typeface="Candara" panose="020E0502030303020204" pitchFamily="34" charset="0"/>
              </a:defRPr>
            </a:lvl1pPr>
          </a:lstStyle>
          <a:p>
            <a:fld id="{08972E2F-9C78-A043-AD5A-422A1A30759F}" type="slidenum">
              <a:rPr lang="en-US" altLang="en-US" smtClean="0"/>
              <a:pPr/>
              <a:t>‹#›</a:t>
            </a:fld>
            <a:endParaRPr lang="en-US" altLang="en-US"/>
          </a:p>
        </p:txBody>
      </p:sp>
    </p:spTree>
    <p:extLst>
      <p:ext uri="{BB962C8B-B14F-4D97-AF65-F5344CB8AC3E}">
        <p14:creationId xmlns:p14="http://schemas.microsoft.com/office/powerpoint/2010/main" val="12492181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dgm">
  <p:cSld name="Title and Diagram or Organization Chart">
    <p:spTree>
      <p:nvGrpSpPr>
        <p:cNvPr id="1" name=""/>
        <p:cNvGrpSpPr/>
        <p:nvPr/>
      </p:nvGrpSpPr>
      <p:grpSpPr>
        <a:xfrm>
          <a:off x="0" y="0"/>
          <a:ext cx="0" cy="0"/>
          <a:chOff x="0" y="0"/>
          <a:chExt cx="0" cy="0"/>
        </a:xfrm>
      </p:grpSpPr>
      <p:sp>
        <p:nvSpPr>
          <p:cNvPr id="9" name="Line 12">
            <a:extLst>
              <a:ext uri="{FF2B5EF4-FFF2-40B4-BE49-F238E27FC236}">
                <a16:creationId xmlns:a16="http://schemas.microsoft.com/office/drawing/2014/main" id="{BD75EC00-4517-2F41-85B0-7E230A07182C}"/>
              </a:ext>
            </a:extLst>
          </p:cNvPr>
          <p:cNvSpPr>
            <a:spLocks noChangeShapeType="1"/>
          </p:cNvSpPr>
          <p:nvPr/>
        </p:nvSpPr>
        <p:spPr bwMode="auto">
          <a:xfrm>
            <a:off x="228600" y="6553200"/>
            <a:ext cx="2971800"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 name="Title 1"/>
          <p:cNvSpPr>
            <a:spLocks noGrp="1"/>
          </p:cNvSpPr>
          <p:nvPr>
            <p:ph type="title"/>
          </p:nvPr>
        </p:nvSpPr>
        <p:spPr>
          <a:xfrm>
            <a:off x="611188" y="115888"/>
            <a:ext cx="8281987" cy="701675"/>
          </a:xfrm>
        </p:spPr>
        <p:txBody>
          <a:bodyPr/>
          <a:lstStyle/>
          <a:p>
            <a:r>
              <a:rPr lang="en-US"/>
              <a:t>Click to edit Master title style</a:t>
            </a:r>
          </a:p>
        </p:txBody>
      </p:sp>
      <p:sp>
        <p:nvSpPr>
          <p:cNvPr id="3" name="SmartArt Placeholder 2"/>
          <p:cNvSpPr>
            <a:spLocks noGrp="1"/>
          </p:cNvSpPr>
          <p:nvPr>
            <p:ph type="dgm" idx="1"/>
          </p:nvPr>
        </p:nvSpPr>
        <p:spPr>
          <a:xfrm>
            <a:off x="684213" y="1125538"/>
            <a:ext cx="8270875" cy="5111750"/>
          </a:xfrm>
        </p:spPr>
        <p:txBody>
          <a:bodyPr/>
          <a:lstStyle/>
          <a:p>
            <a:pPr lvl="0"/>
            <a:endParaRPr lang="en-US" noProof="0"/>
          </a:p>
        </p:txBody>
      </p:sp>
      <p:sp>
        <p:nvSpPr>
          <p:cNvPr id="11" name="Footer Placeholder 3">
            <a:extLst>
              <a:ext uri="{FF2B5EF4-FFF2-40B4-BE49-F238E27FC236}">
                <a16:creationId xmlns:a16="http://schemas.microsoft.com/office/drawing/2014/main" id="{3938D051-5186-A049-BD1C-57EEB8710A78}"/>
              </a:ext>
            </a:extLst>
          </p:cNvPr>
          <p:cNvSpPr>
            <a:spLocks noGrp="1"/>
          </p:cNvSpPr>
          <p:nvPr>
            <p:ph type="ftr" sz="quarter" idx="10"/>
          </p:nvPr>
        </p:nvSpPr>
        <p:spPr>
          <a:xfrm>
            <a:off x="1042988" y="6381750"/>
            <a:ext cx="7272337" cy="358775"/>
          </a:xfrm>
        </p:spPr>
        <p:txBody>
          <a:bodyPr/>
          <a:lstStyle>
            <a:lvl1pPr>
              <a:defRPr smtClean="0">
                <a:latin typeface="Candara" panose="020E0502030303020204" pitchFamily="34" charset="0"/>
                <a:ea typeface="ＭＳ Ｐゴシック" panose="020B0600070205080204" pitchFamily="34" charset="-128"/>
              </a:defRPr>
            </a:lvl1pPr>
          </a:lstStyle>
          <a:p>
            <a:r>
              <a:rPr lang="en-AU" altLang="en-US"/>
              <a:t>Copyright © 2012-2020, Elsevier Inc. Copyright © 2021, Wu-chun Feng. </a:t>
            </a:r>
            <a:endParaRPr lang="en-AU" altLang="en-US" dirty="0"/>
          </a:p>
        </p:txBody>
      </p:sp>
    </p:spTree>
    <p:extLst>
      <p:ext uri="{BB962C8B-B14F-4D97-AF65-F5344CB8AC3E}">
        <p14:creationId xmlns:p14="http://schemas.microsoft.com/office/powerpoint/2010/main" val="3709977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3pPr>
              <a:defRPr>
                <a:solidFill>
                  <a:srgbClr val="941651"/>
                </a:solidFill>
              </a:defRPr>
            </a:lvl3pPr>
            <a:lvl4pPr>
              <a:defRPr>
                <a:solidFill>
                  <a:schemeClr val="tx1">
                    <a:lumMod val="65000"/>
                    <a:lumOff val="35000"/>
                  </a:schemeClr>
                </a:solidFill>
              </a:defRPr>
            </a:lvl4pPr>
            <a:lvl5pPr>
              <a:defRPr>
                <a:solidFill>
                  <a:schemeClr val="tx1">
                    <a:lumMod val="65000"/>
                    <a:lumOff val="3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4">
            <a:extLst>
              <a:ext uri="{FF2B5EF4-FFF2-40B4-BE49-F238E27FC236}">
                <a16:creationId xmlns:a16="http://schemas.microsoft.com/office/drawing/2014/main" id="{748726BF-9777-7B4B-AA15-CC8D6EA0A28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2B378E8-0F32-AD4B-8914-3266817B6440}"/>
              </a:ext>
            </a:extLst>
          </p:cNvPr>
          <p:cNvSpPr>
            <a:spLocks noGrp="1" noChangeArrowheads="1"/>
          </p:cNvSpPr>
          <p:nvPr>
            <p:ph type="ftr" sz="quarter" idx="11"/>
          </p:nvPr>
        </p:nvSpPr>
        <p:spPr>
          <a:xfrm>
            <a:off x="3098800" y="6248400"/>
            <a:ext cx="3037840" cy="457200"/>
          </a:xfrm>
          <a:ln/>
        </p:spPr>
        <p:txBody>
          <a:bodyPr/>
          <a:lstStyle>
            <a:lvl1pPr>
              <a:defRPr>
                <a:latin typeface="Candara" panose="020E0502030303020204" pitchFamily="34" charset="0"/>
              </a:defRPr>
            </a:lvl1pPr>
          </a:lstStyle>
          <a:p>
            <a:pPr>
              <a:defRPr/>
            </a:pPr>
            <a:r>
              <a:rPr lang="en-US"/>
              <a:t>Copyright © 2012-2020, Elsevier Inc. Copyright © 2021, Wu-chun Feng. </a:t>
            </a:r>
            <a:endParaRPr lang="en-US" dirty="0"/>
          </a:p>
        </p:txBody>
      </p:sp>
      <p:sp>
        <p:nvSpPr>
          <p:cNvPr id="6" name="Rectangle 6">
            <a:extLst>
              <a:ext uri="{FF2B5EF4-FFF2-40B4-BE49-F238E27FC236}">
                <a16:creationId xmlns:a16="http://schemas.microsoft.com/office/drawing/2014/main" id="{DFBF7E6E-0C4D-174F-AD82-0ACE3FD8E72E}"/>
              </a:ext>
            </a:extLst>
          </p:cNvPr>
          <p:cNvSpPr>
            <a:spLocks noGrp="1" noChangeArrowheads="1"/>
          </p:cNvSpPr>
          <p:nvPr>
            <p:ph type="sldNum" sz="quarter" idx="12"/>
          </p:nvPr>
        </p:nvSpPr>
        <p:spPr>
          <a:ln/>
        </p:spPr>
        <p:txBody>
          <a:bodyPr/>
          <a:lstStyle>
            <a:lvl1pPr>
              <a:defRPr/>
            </a:lvl1pPr>
          </a:lstStyle>
          <a:p>
            <a:fld id="{6945A006-9FF0-194A-A485-0B71368BAB59}" type="slidenum">
              <a:rPr lang="en-US" altLang="en-US"/>
              <a:pPr/>
              <a:t>‹#›</a:t>
            </a:fld>
            <a:endParaRPr lang="en-US" altLang="en-US"/>
          </a:p>
        </p:txBody>
      </p:sp>
    </p:spTree>
    <p:extLst>
      <p:ext uri="{BB962C8B-B14F-4D97-AF65-F5344CB8AC3E}">
        <p14:creationId xmlns:p14="http://schemas.microsoft.com/office/powerpoint/2010/main" val="29728810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EAAD488D-877E-3242-AE63-1F1AFBE62C09}"/>
              </a:ext>
            </a:extLst>
          </p:cNvPr>
          <p:cNvSpPr>
            <a:spLocks noGrp="1" noChangeArrowheads="1"/>
          </p:cNvSpPr>
          <p:nvPr>
            <p:ph type="dt" sz="half" idx="10"/>
          </p:nvPr>
        </p:nvSpPr>
        <p:spPr>
          <a:ln/>
        </p:spPr>
        <p:txBody>
          <a:bodyPr/>
          <a:lstStyle>
            <a:lvl1pPr>
              <a:defRPr>
                <a:latin typeface="Candara" panose="020E0502030303020204" pitchFamily="34" charset="0"/>
              </a:defRPr>
            </a:lvl1pPr>
          </a:lstStyle>
          <a:p>
            <a:pPr>
              <a:defRPr/>
            </a:pPr>
            <a:endParaRPr lang="en-US" dirty="0"/>
          </a:p>
        </p:txBody>
      </p:sp>
      <p:sp>
        <p:nvSpPr>
          <p:cNvPr id="5" name="Rectangle 5">
            <a:extLst>
              <a:ext uri="{FF2B5EF4-FFF2-40B4-BE49-F238E27FC236}">
                <a16:creationId xmlns:a16="http://schemas.microsoft.com/office/drawing/2014/main" id="{24C2468D-6B72-094C-85D5-3203BBFF4D81}"/>
              </a:ext>
            </a:extLst>
          </p:cNvPr>
          <p:cNvSpPr>
            <a:spLocks noGrp="1" noChangeArrowheads="1"/>
          </p:cNvSpPr>
          <p:nvPr>
            <p:ph type="ftr" sz="quarter" idx="11"/>
          </p:nvPr>
        </p:nvSpPr>
        <p:spPr>
          <a:xfrm>
            <a:off x="3009900" y="6248400"/>
            <a:ext cx="3175000" cy="457200"/>
          </a:xfrm>
          <a:ln/>
        </p:spPr>
        <p:txBody>
          <a:bodyPr/>
          <a:lstStyle>
            <a:lvl1pPr>
              <a:defRPr>
                <a:latin typeface="Candara" panose="020E0502030303020204" pitchFamily="34" charset="0"/>
              </a:defRPr>
            </a:lvl1pPr>
          </a:lstStyle>
          <a:p>
            <a:pPr>
              <a:defRPr/>
            </a:pPr>
            <a:r>
              <a:rPr lang="en-US"/>
              <a:t>Copyright © 2012-2020, Elsevier Inc. Copyright © 2021, Wu-chun Feng. </a:t>
            </a:r>
            <a:endParaRPr lang="en-US" dirty="0"/>
          </a:p>
        </p:txBody>
      </p:sp>
      <p:sp>
        <p:nvSpPr>
          <p:cNvPr id="6" name="Rectangle 6">
            <a:extLst>
              <a:ext uri="{FF2B5EF4-FFF2-40B4-BE49-F238E27FC236}">
                <a16:creationId xmlns:a16="http://schemas.microsoft.com/office/drawing/2014/main" id="{709C77C1-E54D-4749-8894-332D61B79137}"/>
              </a:ext>
            </a:extLst>
          </p:cNvPr>
          <p:cNvSpPr>
            <a:spLocks noGrp="1" noChangeArrowheads="1"/>
          </p:cNvSpPr>
          <p:nvPr>
            <p:ph type="sldNum" sz="quarter" idx="12"/>
          </p:nvPr>
        </p:nvSpPr>
        <p:spPr>
          <a:ln/>
        </p:spPr>
        <p:txBody>
          <a:bodyPr/>
          <a:lstStyle>
            <a:lvl1pPr>
              <a:defRPr>
                <a:latin typeface="Candara" panose="020E0502030303020204" pitchFamily="34" charset="0"/>
              </a:defRPr>
            </a:lvl1pPr>
          </a:lstStyle>
          <a:p>
            <a:fld id="{65A91E63-9F1A-0242-8107-D3284F43A95E}" type="slidenum">
              <a:rPr lang="en-US" altLang="en-US" smtClean="0"/>
              <a:pPr/>
              <a:t>‹#›</a:t>
            </a:fld>
            <a:endParaRPr lang="en-US" altLang="en-US"/>
          </a:p>
        </p:txBody>
      </p:sp>
    </p:spTree>
    <p:extLst>
      <p:ext uri="{BB962C8B-B14F-4D97-AF65-F5344CB8AC3E}">
        <p14:creationId xmlns:p14="http://schemas.microsoft.com/office/powerpoint/2010/main" val="40754663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300480"/>
            <a:ext cx="3810000" cy="5024120"/>
          </a:xfrm>
        </p:spPr>
        <p:txBody>
          <a:bodyPr/>
          <a:lstStyle>
            <a:lvl1pPr>
              <a:defRPr sz="2400"/>
            </a:lvl1pPr>
            <a:lvl2pPr>
              <a:defRPr sz="20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300480"/>
            <a:ext cx="3810000" cy="5024120"/>
          </a:xfrm>
        </p:spPr>
        <p:txBody>
          <a:bodyPr/>
          <a:lstStyle>
            <a:lvl1pPr>
              <a:defRPr sz="2400"/>
            </a:lvl1pPr>
            <a:lvl2pPr>
              <a:defRPr sz="20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Rectangle 4">
            <a:extLst>
              <a:ext uri="{FF2B5EF4-FFF2-40B4-BE49-F238E27FC236}">
                <a16:creationId xmlns:a16="http://schemas.microsoft.com/office/drawing/2014/main" id="{4EECD47E-75A7-7841-AF30-7BDA7DEAB934}"/>
              </a:ext>
            </a:extLst>
          </p:cNvPr>
          <p:cNvSpPr>
            <a:spLocks noGrp="1" noChangeArrowheads="1"/>
          </p:cNvSpPr>
          <p:nvPr>
            <p:ph type="dt" sz="half" idx="10"/>
          </p:nvPr>
        </p:nvSpPr>
        <p:spPr>
          <a:ln/>
        </p:spPr>
        <p:txBody>
          <a:bodyPr/>
          <a:lstStyle>
            <a:lvl1pPr>
              <a:defRPr>
                <a:latin typeface="Candara" panose="020E0502030303020204" pitchFamily="34" charset="0"/>
              </a:defRPr>
            </a:lvl1pPr>
          </a:lstStyle>
          <a:p>
            <a:pPr>
              <a:defRPr/>
            </a:pPr>
            <a:endParaRPr lang="en-US"/>
          </a:p>
        </p:txBody>
      </p:sp>
      <p:sp>
        <p:nvSpPr>
          <p:cNvPr id="6" name="Rectangle 5">
            <a:extLst>
              <a:ext uri="{FF2B5EF4-FFF2-40B4-BE49-F238E27FC236}">
                <a16:creationId xmlns:a16="http://schemas.microsoft.com/office/drawing/2014/main" id="{F57AACC3-A30A-3548-8A16-273A59953739}"/>
              </a:ext>
            </a:extLst>
          </p:cNvPr>
          <p:cNvSpPr>
            <a:spLocks noGrp="1" noChangeArrowheads="1"/>
          </p:cNvSpPr>
          <p:nvPr>
            <p:ph type="ftr" sz="quarter" idx="11"/>
          </p:nvPr>
        </p:nvSpPr>
        <p:spPr>
          <a:xfrm>
            <a:off x="2997200" y="6248400"/>
            <a:ext cx="3111500" cy="457200"/>
          </a:xfrm>
          <a:ln/>
        </p:spPr>
        <p:txBody>
          <a:bodyPr/>
          <a:lstStyle>
            <a:lvl1pPr>
              <a:defRPr>
                <a:latin typeface="Candara" panose="020E0502030303020204" pitchFamily="34" charset="0"/>
              </a:defRPr>
            </a:lvl1pPr>
          </a:lstStyle>
          <a:p>
            <a:pPr>
              <a:defRPr/>
            </a:pPr>
            <a:r>
              <a:rPr lang="en-US"/>
              <a:t>Copyright © 2012-2020, Elsevier Inc. Copyright © 2021, Wu-chun Feng. </a:t>
            </a:r>
            <a:endParaRPr lang="en-US" dirty="0"/>
          </a:p>
        </p:txBody>
      </p:sp>
      <p:sp>
        <p:nvSpPr>
          <p:cNvPr id="7" name="Rectangle 6">
            <a:extLst>
              <a:ext uri="{FF2B5EF4-FFF2-40B4-BE49-F238E27FC236}">
                <a16:creationId xmlns:a16="http://schemas.microsoft.com/office/drawing/2014/main" id="{099DABD0-3C38-0E42-A63E-5A1B339C9A86}"/>
              </a:ext>
            </a:extLst>
          </p:cNvPr>
          <p:cNvSpPr>
            <a:spLocks noGrp="1" noChangeArrowheads="1"/>
          </p:cNvSpPr>
          <p:nvPr>
            <p:ph type="sldNum" sz="quarter" idx="12"/>
          </p:nvPr>
        </p:nvSpPr>
        <p:spPr>
          <a:ln/>
        </p:spPr>
        <p:txBody>
          <a:bodyPr/>
          <a:lstStyle>
            <a:lvl1pPr>
              <a:defRPr>
                <a:latin typeface="Candara" panose="020E0502030303020204" pitchFamily="34" charset="0"/>
              </a:defRPr>
            </a:lvl1pPr>
          </a:lstStyle>
          <a:p>
            <a:fld id="{B5A7D503-690B-C944-BB3A-0749E0EF6FFD}" type="slidenum">
              <a:rPr lang="en-US" altLang="en-US" smtClean="0"/>
              <a:pPr/>
              <a:t>‹#›</a:t>
            </a:fld>
            <a:endParaRPr lang="en-US" altLang="en-US"/>
          </a:p>
        </p:txBody>
      </p:sp>
    </p:spTree>
    <p:extLst>
      <p:ext uri="{BB962C8B-B14F-4D97-AF65-F5344CB8AC3E}">
        <p14:creationId xmlns:p14="http://schemas.microsoft.com/office/powerpoint/2010/main" val="39910773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E0C3A0CC-DF1A-8943-A256-4FAE6F511CB2}"/>
              </a:ext>
            </a:extLst>
          </p:cNvPr>
          <p:cNvSpPr>
            <a:spLocks noGrp="1" noChangeArrowheads="1"/>
          </p:cNvSpPr>
          <p:nvPr>
            <p:ph type="dt" sz="half" idx="10"/>
          </p:nvPr>
        </p:nvSpPr>
        <p:spPr>
          <a:ln/>
        </p:spPr>
        <p:txBody>
          <a:bodyPr/>
          <a:lstStyle>
            <a:lvl1pPr>
              <a:defRPr>
                <a:latin typeface="Candara" panose="020E0502030303020204" pitchFamily="34" charset="0"/>
              </a:defRPr>
            </a:lvl1pPr>
          </a:lstStyle>
          <a:p>
            <a:pPr>
              <a:defRPr/>
            </a:pPr>
            <a:endParaRPr lang="en-US"/>
          </a:p>
        </p:txBody>
      </p:sp>
      <p:sp>
        <p:nvSpPr>
          <p:cNvPr id="8" name="Rectangle 5">
            <a:extLst>
              <a:ext uri="{FF2B5EF4-FFF2-40B4-BE49-F238E27FC236}">
                <a16:creationId xmlns:a16="http://schemas.microsoft.com/office/drawing/2014/main" id="{E48FF7FF-CA57-0E4F-873A-333445F92333}"/>
              </a:ext>
            </a:extLst>
          </p:cNvPr>
          <p:cNvSpPr>
            <a:spLocks noGrp="1" noChangeArrowheads="1"/>
          </p:cNvSpPr>
          <p:nvPr>
            <p:ph type="ftr" sz="quarter" idx="11"/>
          </p:nvPr>
        </p:nvSpPr>
        <p:spPr>
          <a:xfrm>
            <a:off x="3035300" y="6248400"/>
            <a:ext cx="3086100" cy="457200"/>
          </a:xfrm>
          <a:ln/>
        </p:spPr>
        <p:txBody>
          <a:bodyPr/>
          <a:lstStyle>
            <a:lvl1pPr>
              <a:defRPr>
                <a:latin typeface="Candara" panose="020E0502030303020204" pitchFamily="34" charset="0"/>
              </a:defRPr>
            </a:lvl1pPr>
          </a:lstStyle>
          <a:p>
            <a:pPr>
              <a:defRPr/>
            </a:pPr>
            <a:r>
              <a:rPr lang="en-US"/>
              <a:t>Copyright © 2012-2020, Elsevier Inc. Copyright © 2021, Wu-chun Feng. </a:t>
            </a:r>
            <a:endParaRPr lang="en-US" dirty="0"/>
          </a:p>
        </p:txBody>
      </p:sp>
      <p:sp>
        <p:nvSpPr>
          <p:cNvPr id="9" name="Rectangle 6">
            <a:extLst>
              <a:ext uri="{FF2B5EF4-FFF2-40B4-BE49-F238E27FC236}">
                <a16:creationId xmlns:a16="http://schemas.microsoft.com/office/drawing/2014/main" id="{533D9C4C-4A92-9841-87B3-8B6F75DE4A63}"/>
              </a:ext>
            </a:extLst>
          </p:cNvPr>
          <p:cNvSpPr>
            <a:spLocks noGrp="1" noChangeArrowheads="1"/>
          </p:cNvSpPr>
          <p:nvPr>
            <p:ph type="sldNum" sz="quarter" idx="12"/>
          </p:nvPr>
        </p:nvSpPr>
        <p:spPr>
          <a:ln/>
        </p:spPr>
        <p:txBody>
          <a:bodyPr/>
          <a:lstStyle>
            <a:lvl1pPr>
              <a:defRPr>
                <a:latin typeface="Candara" panose="020E0502030303020204" pitchFamily="34" charset="0"/>
              </a:defRPr>
            </a:lvl1pPr>
          </a:lstStyle>
          <a:p>
            <a:fld id="{E47C8982-1612-4045-86E9-9B2EE0012FFE}" type="slidenum">
              <a:rPr lang="en-US" altLang="en-US" smtClean="0"/>
              <a:pPr/>
              <a:t>‹#›</a:t>
            </a:fld>
            <a:endParaRPr lang="en-US" altLang="en-US"/>
          </a:p>
        </p:txBody>
      </p:sp>
    </p:spTree>
    <p:extLst>
      <p:ext uri="{BB962C8B-B14F-4D97-AF65-F5344CB8AC3E}">
        <p14:creationId xmlns:p14="http://schemas.microsoft.com/office/powerpoint/2010/main" val="32662402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5D3D90B4-19D8-B148-9BDC-CA1CDB031094}"/>
              </a:ext>
            </a:extLst>
          </p:cNvPr>
          <p:cNvSpPr>
            <a:spLocks noGrp="1" noChangeArrowheads="1"/>
          </p:cNvSpPr>
          <p:nvPr>
            <p:ph type="dt" sz="half" idx="10"/>
          </p:nvPr>
        </p:nvSpPr>
        <p:spPr>
          <a:ln/>
        </p:spPr>
        <p:txBody>
          <a:bodyPr/>
          <a:lstStyle>
            <a:lvl1pPr>
              <a:defRPr>
                <a:latin typeface="Candara" panose="020E0502030303020204" pitchFamily="34" charset="0"/>
              </a:defRPr>
            </a:lvl1pPr>
          </a:lstStyle>
          <a:p>
            <a:pPr>
              <a:defRPr/>
            </a:pPr>
            <a:endParaRPr lang="en-US"/>
          </a:p>
        </p:txBody>
      </p:sp>
      <p:sp>
        <p:nvSpPr>
          <p:cNvPr id="4" name="Rectangle 5">
            <a:extLst>
              <a:ext uri="{FF2B5EF4-FFF2-40B4-BE49-F238E27FC236}">
                <a16:creationId xmlns:a16="http://schemas.microsoft.com/office/drawing/2014/main" id="{E6B2D1B3-DE5C-D444-B2B2-019F8E61D517}"/>
              </a:ext>
            </a:extLst>
          </p:cNvPr>
          <p:cNvSpPr>
            <a:spLocks noGrp="1" noChangeArrowheads="1"/>
          </p:cNvSpPr>
          <p:nvPr>
            <p:ph type="ftr" sz="quarter" idx="11"/>
          </p:nvPr>
        </p:nvSpPr>
        <p:spPr>
          <a:xfrm>
            <a:off x="3009900" y="6248400"/>
            <a:ext cx="3162300" cy="457200"/>
          </a:xfrm>
          <a:ln/>
        </p:spPr>
        <p:txBody>
          <a:bodyPr/>
          <a:lstStyle>
            <a:lvl1pPr>
              <a:defRPr>
                <a:latin typeface="Candara" panose="020E0502030303020204" pitchFamily="34" charset="0"/>
              </a:defRPr>
            </a:lvl1pPr>
          </a:lstStyle>
          <a:p>
            <a:pPr>
              <a:defRPr/>
            </a:pPr>
            <a:r>
              <a:rPr lang="en-US"/>
              <a:t>Copyright © 2012-2020, Elsevier Inc. Copyright © 2021, Wu-chun Feng. </a:t>
            </a:r>
            <a:endParaRPr lang="en-US" dirty="0"/>
          </a:p>
        </p:txBody>
      </p:sp>
      <p:sp>
        <p:nvSpPr>
          <p:cNvPr id="5" name="Rectangle 6">
            <a:extLst>
              <a:ext uri="{FF2B5EF4-FFF2-40B4-BE49-F238E27FC236}">
                <a16:creationId xmlns:a16="http://schemas.microsoft.com/office/drawing/2014/main" id="{075FCE34-1689-9043-971A-4D8DC11B9380}"/>
              </a:ext>
            </a:extLst>
          </p:cNvPr>
          <p:cNvSpPr>
            <a:spLocks noGrp="1" noChangeArrowheads="1"/>
          </p:cNvSpPr>
          <p:nvPr>
            <p:ph type="sldNum" sz="quarter" idx="12"/>
          </p:nvPr>
        </p:nvSpPr>
        <p:spPr>
          <a:ln/>
        </p:spPr>
        <p:txBody>
          <a:bodyPr/>
          <a:lstStyle>
            <a:lvl1pPr>
              <a:defRPr>
                <a:latin typeface="Candara" panose="020E0502030303020204" pitchFamily="34" charset="0"/>
              </a:defRPr>
            </a:lvl1pPr>
          </a:lstStyle>
          <a:p>
            <a:fld id="{39EB2DAC-ACFA-1E49-A481-30B4A92DF11E}" type="slidenum">
              <a:rPr lang="en-US" altLang="en-US" smtClean="0"/>
              <a:pPr/>
              <a:t>‹#›</a:t>
            </a:fld>
            <a:endParaRPr lang="en-US" altLang="en-US"/>
          </a:p>
        </p:txBody>
      </p:sp>
    </p:spTree>
    <p:extLst>
      <p:ext uri="{BB962C8B-B14F-4D97-AF65-F5344CB8AC3E}">
        <p14:creationId xmlns:p14="http://schemas.microsoft.com/office/powerpoint/2010/main" val="39770412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ACCD6B52-3455-3F4E-BACF-75E2067A5D0B}"/>
              </a:ext>
            </a:extLst>
          </p:cNvPr>
          <p:cNvSpPr>
            <a:spLocks noGrp="1" noChangeArrowheads="1"/>
          </p:cNvSpPr>
          <p:nvPr>
            <p:ph type="dt" sz="half" idx="10"/>
          </p:nvPr>
        </p:nvSpPr>
        <p:spPr>
          <a:ln/>
        </p:spPr>
        <p:txBody>
          <a:bodyPr/>
          <a:lstStyle>
            <a:lvl1pPr>
              <a:defRPr>
                <a:latin typeface="Candara" panose="020E0502030303020204" pitchFamily="34" charset="0"/>
              </a:defRPr>
            </a:lvl1pPr>
          </a:lstStyle>
          <a:p>
            <a:pPr>
              <a:defRPr/>
            </a:pPr>
            <a:endParaRPr lang="en-US"/>
          </a:p>
        </p:txBody>
      </p:sp>
      <p:sp>
        <p:nvSpPr>
          <p:cNvPr id="3" name="Rectangle 5">
            <a:extLst>
              <a:ext uri="{FF2B5EF4-FFF2-40B4-BE49-F238E27FC236}">
                <a16:creationId xmlns:a16="http://schemas.microsoft.com/office/drawing/2014/main" id="{8899109E-DE65-0F4D-BACB-7BA1C90029C1}"/>
              </a:ext>
            </a:extLst>
          </p:cNvPr>
          <p:cNvSpPr>
            <a:spLocks noGrp="1" noChangeArrowheads="1"/>
          </p:cNvSpPr>
          <p:nvPr>
            <p:ph type="ftr" sz="quarter" idx="11"/>
          </p:nvPr>
        </p:nvSpPr>
        <p:spPr>
          <a:xfrm>
            <a:off x="3048000" y="6248400"/>
            <a:ext cx="3136900" cy="457200"/>
          </a:xfrm>
          <a:ln/>
        </p:spPr>
        <p:txBody>
          <a:bodyPr/>
          <a:lstStyle>
            <a:lvl1pPr>
              <a:defRPr>
                <a:latin typeface="Candara" panose="020E0502030303020204" pitchFamily="34" charset="0"/>
              </a:defRPr>
            </a:lvl1pPr>
          </a:lstStyle>
          <a:p>
            <a:pPr>
              <a:defRPr/>
            </a:pPr>
            <a:r>
              <a:rPr lang="en-US"/>
              <a:t>Copyright © 2012-2020, Elsevier Inc. Copyright © 2021, Wu-chun Feng. </a:t>
            </a:r>
            <a:endParaRPr lang="en-US" dirty="0"/>
          </a:p>
        </p:txBody>
      </p:sp>
      <p:sp>
        <p:nvSpPr>
          <p:cNvPr id="4" name="Rectangle 6">
            <a:extLst>
              <a:ext uri="{FF2B5EF4-FFF2-40B4-BE49-F238E27FC236}">
                <a16:creationId xmlns:a16="http://schemas.microsoft.com/office/drawing/2014/main" id="{717CFA02-F157-1346-88E7-EF4C59DF369C}"/>
              </a:ext>
            </a:extLst>
          </p:cNvPr>
          <p:cNvSpPr>
            <a:spLocks noGrp="1" noChangeArrowheads="1"/>
          </p:cNvSpPr>
          <p:nvPr>
            <p:ph type="sldNum" sz="quarter" idx="12"/>
          </p:nvPr>
        </p:nvSpPr>
        <p:spPr>
          <a:ln/>
        </p:spPr>
        <p:txBody>
          <a:bodyPr/>
          <a:lstStyle>
            <a:lvl1pPr>
              <a:defRPr>
                <a:latin typeface="Candara" panose="020E0502030303020204" pitchFamily="34" charset="0"/>
              </a:defRPr>
            </a:lvl1pPr>
          </a:lstStyle>
          <a:p>
            <a:fld id="{DFBADBF0-1886-4A49-A4AD-54FAFAFA2C2A}" type="slidenum">
              <a:rPr lang="en-US" altLang="en-US" smtClean="0"/>
              <a:pPr/>
              <a:t>‹#›</a:t>
            </a:fld>
            <a:endParaRPr lang="en-US" altLang="en-US"/>
          </a:p>
        </p:txBody>
      </p:sp>
    </p:spTree>
    <p:extLst>
      <p:ext uri="{BB962C8B-B14F-4D97-AF65-F5344CB8AC3E}">
        <p14:creationId xmlns:p14="http://schemas.microsoft.com/office/powerpoint/2010/main" val="19388220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129F0EE-3B88-2F47-B7A6-97DAE4FD55DF}"/>
              </a:ext>
            </a:extLst>
          </p:cNvPr>
          <p:cNvSpPr>
            <a:spLocks noGrp="1" noChangeArrowheads="1"/>
          </p:cNvSpPr>
          <p:nvPr>
            <p:ph type="dt" sz="half" idx="10"/>
          </p:nvPr>
        </p:nvSpPr>
        <p:spPr>
          <a:ln/>
        </p:spPr>
        <p:txBody>
          <a:bodyPr/>
          <a:lstStyle>
            <a:lvl1pPr>
              <a:defRPr>
                <a:latin typeface="Candara" panose="020E0502030303020204" pitchFamily="34" charset="0"/>
              </a:defRPr>
            </a:lvl1pPr>
          </a:lstStyle>
          <a:p>
            <a:pPr>
              <a:defRPr/>
            </a:pPr>
            <a:endParaRPr lang="en-US"/>
          </a:p>
        </p:txBody>
      </p:sp>
      <p:sp>
        <p:nvSpPr>
          <p:cNvPr id="6" name="Rectangle 5">
            <a:extLst>
              <a:ext uri="{FF2B5EF4-FFF2-40B4-BE49-F238E27FC236}">
                <a16:creationId xmlns:a16="http://schemas.microsoft.com/office/drawing/2014/main" id="{B658DA12-3038-9044-9CA1-E653DB971840}"/>
              </a:ext>
            </a:extLst>
          </p:cNvPr>
          <p:cNvSpPr>
            <a:spLocks noGrp="1" noChangeArrowheads="1"/>
          </p:cNvSpPr>
          <p:nvPr>
            <p:ph type="ftr" sz="quarter" idx="11"/>
          </p:nvPr>
        </p:nvSpPr>
        <p:spPr>
          <a:xfrm>
            <a:off x="3022600" y="6248400"/>
            <a:ext cx="3111500" cy="457200"/>
          </a:xfrm>
          <a:ln/>
        </p:spPr>
        <p:txBody>
          <a:bodyPr/>
          <a:lstStyle>
            <a:lvl1pPr>
              <a:defRPr>
                <a:latin typeface="Candara" panose="020E0502030303020204" pitchFamily="34" charset="0"/>
              </a:defRPr>
            </a:lvl1pPr>
          </a:lstStyle>
          <a:p>
            <a:pPr>
              <a:defRPr/>
            </a:pPr>
            <a:r>
              <a:rPr lang="en-US"/>
              <a:t>Copyright © 2012-2020, Elsevier Inc. Copyright © 2021, Wu-chun Feng. </a:t>
            </a:r>
            <a:endParaRPr lang="en-US" dirty="0"/>
          </a:p>
        </p:txBody>
      </p:sp>
      <p:sp>
        <p:nvSpPr>
          <p:cNvPr id="7" name="Rectangle 6">
            <a:extLst>
              <a:ext uri="{FF2B5EF4-FFF2-40B4-BE49-F238E27FC236}">
                <a16:creationId xmlns:a16="http://schemas.microsoft.com/office/drawing/2014/main" id="{A5043E5A-DA57-2E42-9653-13589F6DB370}"/>
              </a:ext>
            </a:extLst>
          </p:cNvPr>
          <p:cNvSpPr>
            <a:spLocks noGrp="1" noChangeArrowheads="1"/>
          </p:cNvSpPr>
          <p:nvPr>
            <p:ph type="sldNum" sz="quarter" idx="12"/>
          </p:nvPr>
        </p:nvSpPr>
        <p:spPr>
          <a:ln/>
        </p:spPr>
        <p:txBody>
          <a:bodyPr/>
          <a:lstStyle>
            <a:lvl1pPr>
              <a:defRPr>
                <a:latin typeface="Candara" panose="020E0502030303020204" pitchFamily="34" charset="0"/>
              </a:defRPr>
            </a:lvl1pPr>
          </a:lstStyle>
          <a:p>
            <a:fld id="{5A4E0703-9B05-5D46-BF2C-03F8BC35EA1D}" type="slidenum">
              <a:rPr lang="en-US" altLang="en-US" smtClean="0"/>
              <a:pPr/>
              <a:t>‹#›</a:t>
            </a:fld>
            <a:endParaRPr lang="en-US" altLang="en-US"/>
          </a:p>
        </p:txBody>
      </p:sp>
    </p:spTree>
    <p:extLst>
      <p:ext uri="{BB962C8B-B14F-4D97-AF65-F5344CB8AC3E}">
        <p14:creationId xmlns:p14="http://schemas.microsoft.com/office/powerpoint/2010/main" val="42525092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24D12DE5-120C-D847-A35B-E5EA0F31A9FE}"/>
              </a:ext>
            </a:extLst>
          </p:cNvPr>
          <p:cNvSpPr>
            <a:spLocks noGrp="1" noChangeArrowheads="1"/>
          </p:cNvSpPr>
          <p:nvPr>
            <p:ph type="dt" sz="half" idx="10"/>
          </p:nvPr>
        </p:nvSpPr>
        <p:spPr>
          <a:ln/>
        </p:spPr>
        <p:txBody>
          <a:bodyPr/>
          <a:lstStyle>
            <a:lvl1pPr>
              <a:defRPr>
                <a:latin typeface="Candara" panose="020E0502030303020204" pitchFamily="34" charset="0"/>
              </a:defRPr>
            </a:lvl1pPr>
          </a:lstStyle>
          <a:p>
            <a:pPr>
              <a:defRPr/>
            </a:pPr>
            <a:endParaRPr lang="en-US"/>
          </a:p>
        </p:txBody>
      </p:sp>
      <p:sp>
        <p:nvSpPr>
          <p:cNvPr id="6" name="Rectangle 5">
            <a:extLst>
              <a:ext uri="{FF2B5EF4-FFF2-40B4-BE49-F238E27FC236}">
                <a16:creationId xmlns:a16="http://schemas.microsoft.com/office/drawing/2014/main" id="{DF4C5AD5-9111-1D4A-BDB0-F22B88A47250}"/>
              </a:ext>
            </a:extLst>
          </p:cNvPr>
          <p:cNvSpPr>
            <a:spLocks noGrp="1" noChangeArrowheads="1"/>
          </p:cNvSpPr>
          <p:nvPr>
            <p:ph type="ftr" sz="quarter" idx="11"/>
          </p:nvPr>
        </p:nvSpPr>
        <p:spPr>
          <a:xfrm>
            <a:off x="3060700" y="6248400"/>
            <a:ext cx="3098800" cy="457200"/>
          </a:xfrm>
          <a:ln/>
        </p:spPr>
        <p:txBody>
          <a:bodyPr/>
          <a:lstStyle>
            <a:lvl1pPr>
              <a:defRPr>
                <a:latin typeface="Candara" panose="020E0502030303020204" pitchFamily="34" charset="0"/>
              </a:defRPr>
            </a:lvl1pPr>
          </a:lstStyle>
          <a:p>
            <a:pPr>
              <a:defRPr/>
            </a:pPr>
            <a:r>
              <a:rPr lang="en-US"/>
              <a:t>Copyright © 2012-2020, Elsevier Inc. Copyright © 2021, Wu-chun Feng. </a:t>
            </a:r>
            <a:endParaRPr lang="en-US" dirty="0"/>
          </a:p>
        </p:txBody>
      </p:sp>
      <p:sp>
        <p:nvSpPr>
          <p:cNvPr id="7" name="Rectangle 6">
            <a:extLst>
              <a:ext uri="{FF2B5EF4-FFF2-40B4-BE49-F238E27FC236}">
                <a16:creationId xmlns:a16="http://schemas.microsoft.com/office/drawing/2014/main" id="{2755D287-ECB6-0D4A-ABE2-EFF4AA8212E0}"/>
              </a:ext>
            </a:extLst>
          </p:cNvPr>
          <p:cNvSpPr>
            <a:spLocks noGrp="1" noChangeArrowheads="1"/>
          </p:cNvSpPr>
          <p:nvPr>
            <p:ph type="sldNum" sz="quarter" idx="12"/>
          </p:nvPr>
        </p:nvSpPr>
        <p:spPr>
          <a:ln/>
        </p:spPr>
        <p:txBody>
          <a:bodyPr/>
          <a:lstStyle>
            <a:lvl1pPr>
              <a:defRPr>
                <a:latin typeface="Candara" panose="020E0502030303020204" pitchFamily="34" charset="0"/>
              </a:defRPr>
            </a:lvl1pPr>
          </a:lstStyle>
          <a:p>
            <a:fld id="{4015E9CF-C40C-8F4B-AD87-E855A5A0F58A}" type="slidenum">
              <a:rPr lang="en-US" altLang="en-US" smtClean="0"/>
              <a:pPr/>
              <a:t>‹#›</a:t>
            </a:fld>
            <a:endParaRPr lang="en-US" altLang="en-US"/>
          </a:p>
        </p:txBody>
      </p:sp>
    </p:spTree>
    <p:extLst>
      <p:ext uri="{BB962C8B-B14F-4D97-AF65-F5344CB8AC3E}">
        <p14:creationId xmlns:p14="http://schemas.microsoft.com/office/powerpoint/2010/main" val="7223480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8" name="Picture 15">
            <a:extLst>
              <a:ext uri="{FF2B5EF4-FFF2-40B4-BE49-F238E27FC236}">
                <a16:creationId xmlns:a16="http://schemas.microsoft.com/office/drawing/2014/main" id="{473DD40B-F209-0845-ABC2-39F190F2B1EA}"/>
              </a:ext>
            </a:extLst>
          </p:cNvPr>
          <p:cNvPicPr>
            <a:picLocks noChangeAspect="1" noChangeArrowheads="1"/>
          </p:cNvPicPr>
          <p:nvPr userDrawn="1"/>
        </p:nvPicPr>
        <p:blipFill>
          <a:blip r:embed="rId14">
            <a:alphaModFix amt="2000"/>
          </a:blip>
          <a:srcRect l="14400"/>
          <a:stretch>
            <a:fillRect/>
          </a:stretch>
        </p:blipFill>
        <p:spPr bwMode="auto">
          <a:xfrm>
            <a:off x="4" y="152400"/>
            <a:ext cx="5478463" cy="6400800"/>
          </a:xfrm>
          <a:prstGeom prst="rect">
            <a:avLst/>
          </a:prstGeom>
          <a:noFill/>
          <a:ln w="9525">
            <a:noFill/>
            <a:miter lim="800000"/>
            <a:headEnd/>
            <a:tailEnd/>
          </a:ln>
        </p:spPr>
      </p:pic>
      <p:sp>
        <p:nvSpPr>
          <p:cNvPr id="1026" name="Rectangle 2">
            <a:extLst>
              <a:ext uri="{FF2B5EF4-FFF2-40B4-BE49-F238E27FC236}">
                <a16:creationId xmlns:a16="http://schemas.microsoft.com/office/drawing/2014/main" id="{188C69CA-3345-4040-B3DB-147E553DF087}"/>
              </a:ext>
            </a:extLst>
          </p:cNvPr>
          <p:cNvSpPr>
            <a:spLocks noGrp="1" noChangeArrowheads="1"/>
          </p:cNvSpPr>
          <p:nvPr>
            <p:ph type="title"/>
          </p:nvPr>
        </p:nvSpPr>
        <p:spPr bwMode="auto">
          <a:xfrm>
            <a:off x="685800" y="370840"/>
            <a:ext cx="77724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dirty="0"/>
              <a:t>Click to edit Master title style</a:t>
            </a:r>
          </a:p>
        </p:txBody>
      </p:sp>
      <p:sp>
        <p:nvSpPr>
          <p:cNvPr id="1027" name="Rectangle 3">
            <a:extLst>
              <a:ext uri="{FF2B5EF4-FFF2-40B4-BE49-F238E27FC236}">
                <a16:creationId xmlns:a16="http://schemas.microsoft.com/office/drawing/2014/main" id="{9BFFFFA7-D2AA-0A4D-B2C7-B02D9708180D}"/>
              </a:ext>
            </a:extLst>
          </p:cNvPr>
          <p:cNvSpPr>
            <a:spLocks noGrp="1" noChangeArrowheads="1"/>
          </p:cNvSpPr>
          <p:nvPr>
            <p:ph type="body" idx="1"/>
          </p:nvPr>
        </p:nvSpPr>
        <p:spPr bwMode="auto">
          <a:xfrm>
            <a:off x="685800" y="1229360"/>
            <a:ext cx="7772400" cy="5095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1028" name="Rectangle 4">
            <a:extLst>
              <a:ext uri="{FF2B5EF4-FFF2-40B4-BE49-F238E27FC236}">
                <a16:creationId xmlns:a16="http://schemas.microsoft.com/office/drawing/2014/main" id="{8BD7E02A-5913-6741-8546-89B14AC0DECD}"/>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defRPr sz="1400">
                <a:latin typeface="Arial" charset="0"/>
                <a:ea typeface="ＭＳ Ｐゴシック" charset="-128"/>
                <a:cs typeface="ＭＳ Ｐゴシック" charset="-128"/>
              </a:defRPr>
            </a:lvl1pPr>
          </a:lstStyle>
          <a:p>
            <a:pPr>
              <a:defRPr/>
            </a:pPr>
            <a:endParaRPr lang="en-US"/>
          </a:p>
        </p:txBody>
      </p:sp>
      <p:sp>
        <p:nvSpPr>
          <p:cNvPr id="1029" name="Rectangle 5">
            <a:extLst>
              <a:ext uri="{FF2B5EF4-FFF2-40B4-BE49-F238E27FC236}">
                <a16:creationId xmlns:a16="http://schemas.microsoft.com/office/drawing/2014/main" id="{5EA700B3-0D15-4F44-BA9F-3BCB2DBDB195}"/>
              </a:ext>
            </a:extLst>
          </p:cNvPr>
          <p:cNvSpPr>
            <a:spLocks noGrp="1" noChangeArrowheads="1"/>
          </p:cNvSpPr>
          <p:nvPr>
            <p:ph type="ftr" sz="quarter" idx="3"/>
          </p:nvPr>
        </p:nvSpPr>
        <p:spPr bwMode="auto">
          <a:xfrm>
            <a:off x="3047999" y="6248400"/>
            <a:ext cx="3108961"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ctr">
              <a:defRPr sz="1400">
                <a:latin typeface="Candara" panose="020E0502030303020204" pitchFamily="34" charset="0"/>
                <a:ea typeface="ＭＳ Ｐゴシック" charset="-128"/>
                <a:cs typeface="Candara" panose="020E0502030303020204" pitchFamily="34" charset="0"/>
              </a:defRPr>
            </a:lvl1pPr>
          </a:lstStyle>
          <a:p>
            <a:pPr>
              <a:defRPr/>
            </a:pPr>
            <a:r>
              <a:rPr lang="en-US"/>
              <a:t>Copyright © 2012-2020, Elsevier Inc. Copyright © 2021, Wu-chun Feng. </a:t>
            </a:r>
            <a:endParaRPr lang="en-US" dirty="0"/>
          </a:p>
        </p:txBody>
      </p:sp>
      <p:sp>
        <p:nvSpPr>
          <p:cNvPr id="1030" name="Rectangle 6">
            <a:extLst>
              <a:ext uri="{FF2B5EF4-FFF2-40B4-BE49-F238E27FC236}">
                <a16:creationId xmlns:a16="http://schemas.microsoft.com/office/drawing/2014/main" id="{2E06F629-B182-A046-81C8-A06C9FD3E8D3}"/>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defRPr sz="1400"/>
            </a:lvl1pPr>
          </a:lstStyle>
          <a:p>
            <a:fld id="{9CA5E315-E011-7F4F-94B1-34E0E8310B20}"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940" r:id="rId1"/>
    <p:sldLayoutId id="2147483929" r:id="rId2"/>
    <p:sldLayoutId id="2147483930" r:id="rId3"/>
    <p:sldLayoutId id="2147483931" r:id="rId4"/>
    <p:sldLayoutId id="2147483932" r:id="rId5"/>
    <p:sldLayoutId id="2147483933" r:id="rId6"/>
    <p:sldLayoutId id="2147483934" r:id="rId7"/>
    <p:sldLayoutId id="2147483935" r:id="rId8"/>
    <p:sldLayoutId id="2147483936" r:id="rId9"/>
    <p:sldLayoutId id="2147483937" r:id="rId10"/>
    <p:sldLayoutId id="2147483938" r:id="rId11"/>
    <p:sldLayoutId id="2147483941" r:id="rId12"/>
  </p:sldLayoutIdLst>
  <p:hf sldNum="0" hdr="0" ftr="0" dt="0"/>
  <p:txStyles>
    <p:titleStyle>
      <a:lvl1pPr algn="l" rtl="0" eaLnBrk="0" fontAlgn="base" hangingPunct="0">
        <a:spcBef>
          <a:spcPct val="0"/>
        </a:spcBef>
        <a:spcAft>
          <a:spcPct val="0"/>
        </a:spcAft>
        <a:defRPr sz="3200">
          <a:solidFill>
            <a:schemeClr val="tx2"/>
          </a:solidFill>
          <a:latin typeface="Candara" panose="020E0502030303020204" pitchFamily="34" charset="0"/>
          <a:ea typeface="+mj-ea"/>
          <a:cs typeface="+mj-cs"/>
        </a:defRPr>
      </a:lvl1pPr>
      <a:lvl2pPr algn="l" rtl="0" eaLnBrk="0" fontAlgn="base" hangingPunct="0">
        <a:spcBef>
          <a:spcPct val="0"/>
        </a:spcBef>
        <a:spcAft>
          <a:spcPct val="0"/>
        </a:spcAft>
        <a:defRPr sz="3200">
          <a:solidFill>
            <a:schemeClr val="tx2"/>
          </a:solidFill>
          <a:latin typeface="Arial" pitchFamily="-65" charset="0"/>
          <a:ea typeface="ＭＳ Ｐゴシック" pitchFamily="-65" charset="-128"/>
          <a:cs typeface="ＭＳ Ｐゴシック" pitchFamily="-65" charset="-128"/>
        </a:defRPr>
      </a:lvl2pPr>
      <a:lvl3pPr algn="l" rtl="0" eaLnBrk="0" fontAlgn="base" hangingPunct="0">
        <a:spcBef>
          <a:spcPct val="0"/>
        </a:spcBef>
        <a:spcAft>
          <a:spcPct val="0"/>
        </a:spcAft>
        <a:defRPr sz="3200">
          <a:solidFill>
            <a:schemeClr val="tx2"/>
          </a:solidFill>
          <a:latin typeface="Arial" pitchFamily="-65" charset="0"/>
          <a:ea typeface="ＭＳ Ｐゴシック" pitchFamily="-65" charset="-128"/>
          <a:cs typeface="ＭＳ Ｐゴシック" pitchFamily="-65" charset="-128"/>
        </a:defRPr>
      </a:lvl3pPr>
      <a:lvl4pPr algn="l" rtl="0" eaLnBrk="0" fontAlgn="base" hangingPunct="0">
        <a:spcBef>
          <a:spcPct val="0"/>
        </a:spcBef>
        <a:spcAft>
          <a:spcPct val="0"/>
        </a:spcAft>
        <a:defRPr sz="3200">
          <a:solidFill>
            <a:schemeClr val="tx2"/>
          </a:solidFill>
          <a:latin typeface="Arial" pitchFamily="-65" charset="0"/>
          <a:ea typeface="ＭＳ Ｐゴシック" pitchFamily="-65" charset="-128"/>
          <a:cs typeface="ＭＳ Ｐゴシック" pitchFamily="-65" charset="-128"/>
        </a:defRPr>
      </a:lvl4pPr>
      <a:lvl5pPr algn="l" rtl="0" eaLnBrk="0" fontAlgn="base" hangingPunct="0">
        <a:spcBef>
          <a:spcPct val="0"/>
        </a:spcBef>
        <a:spcAft>
          <a:spcPct val="0"/>
        </a:spcAft>
        <a:defRPr sz="3200">
          <a:solidFill>
            <a:schemeClr val="tx2"/>
          </a:solidFill>
          <a:latin typeface="Arial" pitchFamily="-65" charset="0"/>
          <a:ea typeface="ＭＳ Ｐゴシック" pitchFamily="-65" charset="-128"/>
          <a:cs typeface="ＭＳ Ｐゴシック" pitchFamily="-65" charset="-128"/>
        </a:defRPr>
      </a:lvl5pPr>
      <a:lvl6pPr marL="457200" algn="l" rtl="0" fontAlgn="base">
        <a:spcBef>
          <a:spcPct val="0"/>
        </a:spcBef>
        <a:spcAft>
          <a:spcPct val="0"/>
        </a:spcAft>
        <a:defRPr sz="3200">
          <a:solidFill>
            <a:schemeClr val="tx2"/>
          </a:solidFill>
          <a:latin typeface="Arial" pitchFamily="-65" charset="0"/>
          <a:ea typeface="ＭＳ Ｐゴシック" pitchFamily="-65" charset="-128"/>
          <a:cs typeface="ＭＳ Ｐゴシック" pitchFamily="-65" charset="-128"/>
        </a:defRPr>
      </a:lvl6pPr>
      <a:lvl7pPr marL="914400" algn="l" rtl="0" fontAlgn="base">
        <a:spcBef>
          <a:spcPct val="0"/>
        </a:spcBef>
        <a:spcAft>
          <a:spcPct val="0"/>
        </a:spcAft>
        <a:defRPr sz="3200">
          <a:solidFill>
            <a:schemeClr val="tx2"/>
          </a:solidFill>
          <a:latin typeface="Arial" pitchFamily="-65" charset="0"/>
          <a:ea typeface="ＭＳ Ｐゴシック" pitchFamily="-65" charset="-128"/>
          <a:cs typeface="ＭＳ Ｐゴシック" pitchFamily="-65" charset="-128"/>
        </a:defRPr>
      </a:lvl7pPr>
      <a:lvl8pPr marL="1371600" algn="l" rtl="0" fontAlgn="base">
        <a:spcBef>
          <a:spcPct val="0"/>
        </a:spcBef>
        <a:spcAft>
          <a:spcPct val="0"/>
        </a:spcAft>
        <a:defRPr sz="3200">
          <a:solidFill>
            <a:schemeClr val="tx2"/>
          </a:solidFill>
          <a:latin typeface="Arial" pitchFamily="-65" charset="0"/>
          <a:ea typeface="ＭＳ Ｐゴシック" pitchFamily="-65" charset="-128"/>
          <a:cs typeface="ＭＳ Ｐゴシック" pitchFamily="-65" charset="-128"/>
        </a:defRPr>
      </a:lvl8pPr>
      <a:lvl9pPr marL="1828800" algn="l" rtl="0" fontAlgn="base">
        <a:spcBef>
          <a:spcPct val="0"/>
        </a:spcBef>
        <a:spcAft>
          <a:spcPct val="0"/>
        </a:spcAft>
        <a:defRPr sz="3200">
          <a:solidFill>
            <a:schemeClr val="tx2"/>
          </a:solidFill>
          <a:latin typeface="Arial" pitchFamily="-65" charset="0"/>
          <a:ea typeface="ＭＳ Ｐゴシック" pitchFamily="-65" charset="-128"/>
          <a:cs typeface="ＭＳ Ｐゴシック" pitchFamily="-65" charset="-128"/>
        </a:defRPr>
      </a:lvl9pPr>
    </p:titleStyle>
    <p:bodyStyle>
      <a:lvl1pPr marL="342900" indent="-342900" algn="l" rtl="0" eaLnBrk="0" fontAlgn="base" hangingPunct="0">
        <a:spcBef>
          <a:spcPct val="20000"/>
        </a:spcBef>
        <a:spcAft>
          <a:spcPct val="0"/>
        </a:spcAft>
        <a:buChar char="•"/>
        <a:defRPr sz="2400">
          <a:solidFill>
            <a:schemeClr val="tx1"/>
          </a:solidFill>
          <a:latin typeface="Candara" panose="020E0502030303020204" pitchFamily="34" charset="0"/>
          <a:ea typeface="+mn-ea"/>
          <a:cs typeface="+mn-cs"/>
        </a:defRPr>
      </a:lvl1pPr>
      <a:lvl2pPr marL="742950" indent="-285750" algn="l" rtl="0" eaLnBrk="0" fontAlgn="base" hangingPunct="0">
        <a:spcBef>
          <a:spcPct val="20000"/>
        </a:spcBef>
        <a:spcAft>
          <a:spcPct val="0"/>
        </a:spcAft>
        <a:buChar char="–"/>
        <a:defRPr sz="2000">
          <a:solidFill>
            <a:schemeClr val="tx1"/>
          </a:solidFill>
          <a:latin typeface="Candara" panose="020E0502030303020204" pitchFamily="34" charset="0"/>
          <a:ea typeface="+mn-ea"/>
        </a:defRPr>
      </a:lvl2pPr>
      <a:lvl3pPr marL="1143000" indent="-228600" algn="l" rtl="0" eaLnBrk="0" fontAlgn="base" hangingPunct="0">
        <a:spcBef>
          <a:spcPct val="20000"/>
        </a:spcBef>
        <a:spcAft>
          <a:spcPct val="0"/>
        </a:spcAft>
        <a:buChar char="•"/>
        <a:defRPr>
          <a:solidFill>
            <a:schemeClr val="bg1">
              <a:lumMod val="50000"/>
            </a:schemeClr>
          </a:solidFill>
          <a:latin typeface="Candara" panose="020E0502030303020204" pitchFamily="34" charset="0"/>
          <a:ea typeface="+mn-ea"/>
        </a:defRPr>
      </a:lvl3pPr>
      <a:lvl4pPr marL="1600200" indent="-228600" algn="l" rtl="0" eaLnBrk="0" fontAlgn="base" hangingPunct="0">
        <a:spcBef>
          <a:spcPct val="20000"/>
        </a:spcBef>
        <a:spcAft>
          <a:spcPct val="0"/>
        </a:spcAft>
        <a:buChar char="–"/>
        <a:defRPr>
          <a:solidFill>
            <a:srgbClr val="941651"/>
          </a:solidFill>
          <a:latin typeface="Candara" panose="020E0502030303020204" pitchFamily="34" charset="0"/>
          <a:ea typeface="+mn-ea"/>
        </a:defRPr>
      </a:lvl4pPr>
      <a:lvl5pPr marL="2057400" indent="-228600" algn="l" rtl="0" eaLnBrk="0" fontAlgn="base" hangingPunct="0">
        <a:spcBef>
          <a:spcPct val="20000"/>
        </a:spcBef>
        <a:spcAft>
          <a:spcPct val="0"/>
        </a:spcAft>
        <a:buChar char="»"/>
        <a:defRPr>
          <a:solidFill>
            <a:srgbClr val="FF9300"/>
          </a:solidFill>
          <a:latin typeface="Candara" panose="020E0502030303020204" pitchFamily="34" charset="0"/>
          <a:ea typeface="+mn-ea"/>
        </a:defRPr>
      </a:lvl5pPr>
      <a:lvl6pPr marL="2514600" indent="-228600" algn="l" rtl="0" fontAlgn="base">
        <a:spcBef>
          <a:spcPct val="20000"/>
        </a:spcBef>
        <a:spcAft>
          <a:spcPct val="0"/>
        </a:spcAft>
        <a:buChar char="»"/>
        <a:defRPr>
          <a:solidFill>
            <a:schemeClr val="tx1"/>
          </a:solidFill>
          <a:latin typeface="+mn-lt"/>
          <a:ea typeface="+mn-ea"/>
        </a:defRPr>
      </a:lvl6pPr>
      <a:lvl7pPr marL="2971800" indent="-228600" algn="l" rtl="0" fontAlgn="base">
        <a:spcBef>
          <a:spcPct val="20000"/>
        </a:spcBef>
        <a:spcAft>
          <a:spcPct val="0"/>
        </a:spcAft>
        <a:buChar char="»"/>
        <a:defRPr>
          <a:solidFill>
            <a:schemeClr val="tx1"/>
          </a:solidFill>
          <a:latin typeface="+mn-lt"/>
          <a:ea typeface="+mn-ea"/>
        </a:defRPr>
      </a:lvl7pPr>
      <a:lvl8pPr marL="3429000" indent="-228600" algn="l" rtl="0" fontAlgn="base">
        <a:spcBef>
          <a:spcPct val="20000"/>
        </a:spcBef>
        <a:spcAft>
          <a:spcPct val="0"/>
        </a:spcAft>
        <a:buChar char="»"/>
        <a:defRPr>
          <a:solidFill>
            <a:schemeClr val="tx1"/>
          </a:solidFill>
          <a:latin typeface="+mn-lt"/>
          <a:ea typeface="+mn-ea"/>
        </a:defRPr>
      </a:lvl8pPr>
      <a:lvl9pPr marL="3886200" indent="-228600" algn="l" rtl="0" fontAlgn="base">
        <a:spcBef>
          <a:spcPct val="20000"/>
        </a:spcBef>
        <a:spcAft>
          <a:spcPct val="0"/>
        </a:spcAft>
        <a:buChar char="»"/>
        <a:defRPr>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hyperlink" Target="https://mantevo.github.io/" TargetMode="External"/><Relationship Id="rId13" Type="http://schemas.openxmlformats.org/officeDocument/2006/relationships/hyperlink" Target="https://github.com/Meinersbur/polybench/tree/master/polybench-code" TargetMode="External"/><Relationship Id="rId18" Type="http://schemas.openxmlformats.org/officeDocument/2006/relationships/hyperlink" Target="http://synergy.cs.vt.edu/pubs/bibtex/adhinarayanan-ispass16-subsetting.bib" TargetMode="External"/><Relationship Id="rId3" Type="http://schemas.openxmlformats.org/officeDocument/2006/relationships/hyperlink" Target="https://github.com/pfultz2/GPU-STREAM" TargetMode="External"/><Relationship Id="rId7" Type="http://schemas.openxmlformats.org/officeDocument/2006/relationships/hyperlink" Target="https://github.com/NUCAR-DEV/Hetero-Mark" TargetMode="External"/><Relationship Id="rId12" Type="http://schemas.openxmlformats.org/officeDocument/2006/relationships/hyperlink" Target="http://impact.crhc.illinois.edu/parboil/parboil.aspx" TargetMode="External"/><Relationship Id="rId17" Type="http://schemas.openxmlformats.org/officeDocument/2006/relationships/hyperlink" Target="http://synergy.cs.vt.edu/pubs/papers/adhinarayanan-ispass16-subsetting.pdf" TargetMode="External"/><Relationship Id="rId2" Type="http://schemas.openxmlformats.org/officeDocument/2006/relationships/hyperlink" Target="https://github.com/UoB-HPC/BabelStream" TargetMode="External"/><Relationship Id="rId16" Type="http://schemas.openxmlformats.org/officeDocument/2006/relationships/hyperlink" Target="https://github.com/romanlarionov/viennacl-benchmark" TargetMode="External"/><Relationship Id="rId20" Type="http://schemas.openxmlformats.org/officeDocument/2006/relationships/hyperlink" Target="http://synergy.cs.vt.edu/exportpub.php?format=plaintext&amp;key=adhinarayanan-ispass16-subsetting" TargetMode="External"/><Relationship Id="rId1" Type="http://schemas.openxmlformats.org/officeDocument/2006/relationships/slideLayout" Target="../slideLayouts/slideLayout4.xml"/><Relationship Id="rId6" Type="http://schemas.openxmlformats.org/officeDocument/2006/relationships/hyperlink" Target="https://github.com/cavazos-lab/FinanceBench" TargetMode="External"/><Relationship Id="rId11" Type="http://schemas.openxmlformats.org/officeDocument/2006/relationships/hyperlink" Target="https://github.com/pannotia/pannotia" TargetMode="External"/><Relationship Id="rId5" Type="http://schemas.openxmlformats.org/officeDocument/2006/relationships/hyperlink" Target="https://proxyapps.exascaleproject.org/ecp-proxy-apps-suite/" TargetMode="External"/><Relationship Id="rId15" Type="http://schemas.openxmlformats.org/officeDocument/2006/relationships/hyperlink" Target="https://github.com/vetter/shoc" TargetMode="External"/><Relationship Id="rId10" Type="http://schemas.openxmlformats.org/officeDocument/2006/relationships/hyperlink" Target="https://github.com/vtsynergy/OpenDwarfs" TargetMode="External"/><Relationship Id="rId19" Type="http://schemas.openxmlformats.org/officeDocument/2006/relationships/hyperlink" Target="http://synergy.cs.vt.edu/exportpub.php?format=xml&amp;key=adhinarayanan-ispass16-subsetting" TargetMode="External"/><Relationship Id="rId4" Type="http://schemas.openxmlformats.org/officeDocument/2006/relationships/hyperlink" Target="https://github.com/jeffhammond/STREAM" TargetMode="External"/><Relationship Id="rId9" Type="http://schemas.openxmlformats.org/officeDocument/2006/relationships/hyperlink" Target="http://aces.snu.ac.kr/software/snu-npb/" TargetMode="External"/><Relationship Id="rId14" Type="http://schemas.openxmlformats.org/officeDocument/2006/relationships/hyperlink" Target="http://rodinia.cs.virginia.edu/doku.php"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0.png"/></Relationships>
</file>

<file path=ppt/slides/_rels/slide3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3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3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2.tif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hyperlink" Target="http://www.lexemetech.com/2008/03/disks-have-become-tapes.html" TargetMode="Externa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hyperlink" Target="http://www.lexemetech.com/2008/03/disks-have-become-tapes.html" TargetMode="Externa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1.xml"/><Relationship Id="rId1" Type="http://schemas.openxmlformats.org/officeDocument/2006/relationships/slideLayout" Target="../slideLayouts/slideLayout4.xml"/><Relationship Id="rId4" Type="http://schemas.openxmlformats.org/officeDocument/2006/relationships/image" Target="../media/image27.jpeg"/></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11">
            <a:extLst>
              <a:ext uri="{FF2B5EF4-FFF2-40B4-BE49-F238E27FC236}">
                <a16:creationId xmlns:a16="http://schemas.microsoft.com/office/drawing/2014/main" id="{6F5FA7D4-55CD-D542-B4B3-A7CA289E4C57}"/>
              </a:ext>
            </a:extLst>
          </p:cNvPr>
          <p:cNvSpPr>
            <a:spLocks noChangeArrowheads="1"/>
          </p:cNvSpPr>
          <p:nvPr/>
        </p:nvSpPr>
        <p:spPr bwMode="auto">
          <a:xfrm>
            <a:off x="2843213" y="1254125"/>
            <a:ext cx="139541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400">
                <a:solidFill>
                  <a:schemeClr val="tx1"/>
                </a:solidFill>
                <a:latin typeface="Candara" panose="020E0502030303020204" pitchFamily="34" charset="0"/>
                <a:ea typeface="ＭＳ Ｐゴシック" panose="020B0600070205080204" pitchFamily="34" charset="-128"/>
              </a:defRPr>
            </a:lvl1pPr>
            <a:lvl2pPr marL="742950" indent="-285750">
              <a:spcBef>
                <a:spcPct val="20000"/>
              </a:spcBef>
              <a:buChar char="–"/>
              <a:defRPr sz="2000">
                <a:solidFill>
                  <a:schemeClr val="tx1"/>
                </a:solidFill>
                <a:latin typeface="Candara" panose="020E0502030303020204" pitchFamily="34" charset="0"/>
                <a:ea typeface="ＭＳ Ｐゴシック" panose="020B0600070205080204" pitchFamily="34" charset="-128"/>
              </a:defRPr>
            </a:lvl2pPr>
            <a:lvl3pPr marL="1143000" indent="-228600">
              <a:spcBef>
                <a:spcPct val="20000"/>
              </a:spcBef>
              <a:buChar char="•"/>
              <a:defRPr>
                <a:solidFill>
                  <a:srgbClr val="7F7F7F"/>
                </a:solidFill>
                <a:latin typeface="Candara" panose="020E0502030303020204" pitchFamily="34" charset="0"/>
                <a:ea typeface="ＭＳ Ｐゴシック" panose="020B0600070205080204" pitchFamily="34" charset="-128"/>
              </a:defRPr>
            </a:lvl3pPr>
            <a:lvl4pPr marL="1600200" indent="-228600">
              <a:spcBef>
                <a:spcPct val="20000"/>
              </a:spcBef>
              <a:buChar char="–"/>
              <a:defRPr>
                <a:solidFill>
                  <a:srgbClr val="941651"/>
                </a:solidFill>
                <a:latin typeface="Candara" panose="020E0502030303020204" pitchFamily="34" charset="0"/>
                <a:ea typeface="ＭＳ Ｐゴシック" panose="020B0600070205080204" pitchFamily="34" charset="-128"/>
              </a:defRPr>
            </a:lvl4pPr>
            <a:lvl5pPr marL="2057400" indent="-228600">
              <a:spcBef>
                <a:spcPct val="20000"/>
              </a:spcBef>
              <a:buChar char="»"/>
              <a:defRPr>
                <a:solidFill>
                  <a:srgbClr val="FF9300"/>
                </a:solidFill>
                <a:latin typeface="Candara" panose="020E0502030303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a:solidFill>
                  <a:srgbClr val="FF9300"/>
                </a:solidFill>
                <a:latin typeface="Candara" panose="020E0502030303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a:solidFill>
                  <a:srgbClr val="FF9300"/>
                </a:solidFill>
                <a:latin typeface="Candara" panose="020E0502030303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a:solidFill>
                  <a:srgbClr val="FF9300"/>
                </a:solidFill>
                <a:latin typeface="Candara" panose="020E0502030303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a:solidFill>
                  <a:srgbClr val="FF9300"/>
                </a:solidFill>
                <a:latin typeface="Candara" panose="020E0502030303020204" pitchFamily="34" charset="0"/>
                <a:ea typeface="ＭＳ Ｐゴシック" panose="020B0600070205080204" pitchFamily="34" charset="-128"/>
              </a:defRPr>
            </a:lvl9pPr>
          </a:lstStyle>
          <a:p>
            <a:pPr eaLnBrk="1" hangingPunct="1">
              <a:spcBef>
                <a:spcPct val="0"/>
              </a:spcBef>
              <a:buFontTx/>
              <a:buNone/>
            </a:pPr>
            <a:r>
              <a:rPr lang="en-AU" altLang="en-US">
                <a:solidFill>
                  <a:srgbClr val="011893"/>
                </a:solidFill>
              </a:rPr>
              <a:t>Chapter 1</a:t>
            </a:r>
            <a:endParaRPr lang="en-GB" altLang="en-US">
              <a:solidFill>
                <a:srgbClr val="011893"/>
              </a:solidFill>
            </a:endParaRPr>
          </a:p>
        </p:txBody>
      </p:sp>
      <p:sp>
        <p:nvSpPr>
          <p:cNvPr id="15362" name="Rectangle 12">
            <a:extLst>
              <a:ext uri="{FF2B5EF4-FFF2-40B4-BE49-F238E27FC236}">
                <a16:creationId xmlns:a16="http://schemas.microsoft.com/office/drawing/2014/main" id="{D5340182-4691-B341-A97E-399D98551E3F}"/>
              </a:ext>
            </a:extLst>
          </p:cNvPr>
          <p:cNvSpPr>
            <a:spLocks noChangeArrowheads="1"/>
          </p:cNvSpPr>
          <p:nvPr/>
        </p:nvSpPr>
        <p:spPr bwMode="auto">
          <a:xfrm>
            <a:off x="2843213" y="2060575"/>
            <a:ext cx="6094412" cy="157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400">
                <a:solidFill>
                  <a:schemeClr val="tx1"/>
                </a:solidFill>
                <a:latin typeface="Candara" panose="020E0502030303020204" pitchFamily="34" charset="0"/>
                <a:ea typeface="ＭＳ Ｐゴシック" panose="020B0600070205080204" pitchFamily="34" charset="-128"/>
              </a:defRPr>
            </a:lvl1pPr>
            <a:lvl2pPr marL="742950" indent="-285750">
              <a:spcBef>
                <a:spcPct val="20000"/>
              </a:spcBef>
              <a:buChar char="–"/>
              <a:defRPr sz="2000">
                <a:solidFill>
                  <a:schemeClr val="tx1"/>
                </a:solidFill>
                <a:latin typeface="Candara" panose="020E0502030303020204" pitchFamily="34" charset="0"/>
                <a:ea typeface="ＭＳ Ｐゴシック" panose="020B0600070205080204" pitchFamily="34" charset="-128"/>
              </a:defRPr>
            </a:lvl2pPr>
            <a:lvl3pPr marL="1143000" indent="-228600">
              <a:spcBef>
                <a:spcPct val="20000"/>
              </a:spcBef>
              <a:buChar char="•"/>
              <a:defRPr>
                <a:solidFill>
                  <a:srgbClr val="7F7F7F"/>
                </a:solidFill>
                <a:latin typeface="Candara" panose="020E0502030303020204" pitchFamily="34" charset="0"/>
                <a:ea typeface="ＭＳ Ｐゴシック" panose="020B0600070205080204" pitchFamily="34" charset="-128"/>
              </a:defRPr>
            </a:lvl3pPr>
            <a:lvl4pPr marL="1600200" indent="-228600">
              <a:spcBef>
                <a:spcPct val="20000"/>
              </a:spcBef>
              <a:buChar char="–"/>
              <a:defRPr>
                <a:solidFill>
                  <a:srgbClr val="941651"/>
                </a:solidFill>
                <a:latin typeface="Candara" panose="020E0502030303020204" pitchFamily="34" charset="0"/>
                <a:ea typeface="ＭＳ Ｐゴシック" panose="020B0600070205080204" pitchFamily="34" charset="-128"/>
              </a:defRPr>
            </a:lvl4pPr>
            <a:lvl5pPr marL="2057400" indent="-228600">
              <a:spcBef>
                <a:spcPct val="20000"/>
              </a:spcBef>
              <a:buChar char="»"/>
              <a:defRPr>
                <a:solidFill>
                  <a:srgbClr val="FF9300"/>
                </a:solidFill>
                <a:latin typeface="Candara" panose="020E0502030303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a:solidFill>
                  <a:srgbClr val="FF9300"/>
                </a:solidFill>
                <a:latin typeface="Candara" panose="020E0502030303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a:solidFill>
                  <a:srgbClr val="FF9300"/>
                </a:solidFill>
                <a:latin typeface="Candara" panose="020E0502030303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a:solidFill>
                  <a:srgbClr val="FF9300"/>
                </a:solidFill>
                <a:latin typeface="Candara" panose="020E0502030303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a:solidFill>
                  <a:srgbClr val="FF9300"/>
                </a:solidFill>
                <a:latin typeface="Candara" panose="020E0502030303020204" pitchFamily="34" charset="0"/>
                <a:ea typeface="ＭＳ Ｐゴシック" panose="020B0600070205080204" pitchFamily="34" charset="-128"/>
              </a:defRPr>
            </a:lvl9pPr>
          </a:lstStyle>
          <a:p>
            <a:pPr eaLnBrk="1" hangingPunct="1">
              <a:spcBef>
                <a:spcPct val="0"/>
              </a:spcBef>
              <a:buFontTx/>
              <a:buNone/>
            </a:pPr>
            <a:r>
              <a:rPr lang="en-AU" altLang="en-US" dirty="0">
                <a:solidFill>
                  <a:srgbClr val="011893"/>
                </a:solidFill>
              </a:rPr>
              <a:t>Fundamentals of Quantitative Design and Analysis</a:t>
            </a:r>
          </a:p>
          <a:p>
            <a:pPr eaLnBrk="1" hangingPunct="1">
              <a:spcBef>
                <a:spcPct val="0"/>
              </a:spcBef>
              <a:buFontTx/>
              <a:buNone/>
            </a:pPr>
            <a:endParaRPr lang="en-AU" altLang="en-US" dirty="0">
              <a:solidFill>
                <a:srgbClr val="011893"/>
              </a:solidFill>
            </a:endParaRPr>
          </a:p>
          <a:p>
            <a:pPr eaLnBrk="1" hangingPunct="1">
              <a:spcBef>
                <a:spcPct val="0"/>
              </a:spcBef>
              <a:buFontTx/>
              <a:buNone/>
            </a:pPr>
            <a:r>
              <a:rPr lang="en-AU" altLang="en-US" dirty="0">
                <a:solidFill>
                  <a:srgbClr val="011893"/>
                </a:solidFill>
              </a:rPr>
              <a:t>Part 3: Benchmarking &amp; Technology Trends</a:t>
            </a:r>
          </a:p>
        </p:txBody>
      </p:sp>
      <p:sp>
        <p:nvSpPr>
          <p:cNvPr id="15363" name="Text Box 13">
            <a:extLst>
              <a:ext uri="{FF2B5EF4-FFF2-40B4-BE49-F238E27FC236}">
                <a16:creationId xmlns:a16="http://schemas.microsoft.com/office/drawing/2014/main" id="{0E200B17-369C-BF43-8F3E-59FE4E83C85B}"/>
              </a:ext>
            </a:extLst>
          </p:cNvPr>
          <p:cNvSpPr txBox="1">
            <a:spLocks noChangeArrowheads="1"/>
          </p:cNvSpPr>
          <p:nvPr/>
        </p:nvSpPr>
        <p:spPr bwMode="auto">
          <a:xfrm>
            <a:off x="2789238" y="-57150"/>
            <a:ext cx="4502150"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400">
                <a:solidFill>
                  <a:schemeClr val="tx1"/>
                </a:solidFill>
                <a:latin typeface="Candara" panose="020E0502030303020204" pitchFamily="34" charset="0"/>
                <a:ea typeface="ＭＳ Ｐゴシック" panose="020B0600070205080204" pitchFamily="34" charset="-128"/>
              </a:defRPr>
            </a:lvl1pPr>
            <a:lvl2pPr marL="742950" indent="-285750">
              <a:spcBef>
                <a:spcPct val="20000"/>
              </a:spcBef>
              <a:buChar char="–"/>
              <a:defRPr sz="2000">
                <a:solidFill>
                  <a:schemeClr val="tx1"/>
                </a:solidFill>
                <a:latin typeface="Candara" panose="020E0502030303020204" pitchFamily="34" charset="0"/>
                <a:ea typeface="ＭＳ Ｐゴシック" panose="020B0600070205080204" pitchFamily="34" charset="-128"/>
              </a:defRPr>
            </a:lvl2pPr>
            <a:lvl3pPr marL="1143000" indent="-228600">
              <a:spcBef>
                <a:spcPct val="20000"/>
              </a:spcBef>
              <a:buChar char="•"/>
              <a:defRPr>
                <a:solidFill>
                  <a:srgbClr val="7F7F7F"/>
                </a:solidFill>
                <a:latin typeface="Candara" panose="020E0502030303020204" pitchFamily="34" charset="0"/>
                <a:ea typeface="ＭＳ Ｐゴシック" panose="020B0600070205080204" pitchFamily="34" charset="-128"/>
              </a:defRPr>
            </a:lvl3pPr>
            <a:lvl4pPr marL="1600200" indent="-228600">
              <a:spcBef>
                <a:spcPct val="20000"/>
              </a:spcBef>
              <a:buChar char="–"/>
              <a:defRPr>
                <a:solidFill>
                  <a:srgbClr val="941651"/>
                </a:solidFill>
                <a:latin typeface="Candara" panose="020E0502030303020204" pitchFamily="34" charset="0"/>
                <a:ea typeface="ＭＳ Ｐゴシック" panose="020B0600070205080204" pitchFamily="34" charset="-128"/>
              </a:defRPr>
            </a:lvl4pPr>
            <a:lvl5pPr marL="2057400" indent="-228600">
              <a:spcBef>
                <a:spcPct val="20000"/>
              </a:spcBef>
              <a:buChar char="»"/>
              <a:defRPr>
                <a:solidFill>
                  <a:srgbClr val="FF9300"/>
                </a:solidFill>
                <a:latin typeface="Candara" panose="020E0502030303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a:solidFill>
                  <a:srgbClr val="FF9300"/>
                </a:solidFill>
                <a:latin typeface="Candara" panose="020E0502030303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a:solidFill>
                  <a:srgbClr val="FF9300"/>
                </a:solidFill>
                <a:latin typeface="Candara" panose="020E0502030303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a:solidFill>
                  <a:srgbClr val="FF9300"/>
                </a:solidFill>
                <a:latin typeface="Candara" panose="020E0502030303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a:solidFill>
                  <a:srgbClr val="FF9300"/>
                </a:solidFill>
                <a:latin typeface="Candara" panose="020E0502030303020204" pitchFamily="34" charset="0"/>
                <a:ea typeface="ＭＳ Ｐゴシック" panose="020B0600070205080204" pitchFamily="34" charset="-128"/>
              </a:defRPr>
            </a:lvl9pPr>
          </a:lstStyle>
          <a:p>
            <a:pPr algn="ctr" eaLnBrk="1" hangingPunct="1">
              <a:spcBef>
                <a:spcPct val="0"/>
              </a:spcBef>
              <a:buFontTx/>
              <a:buNone/>
            </a:pPr>
            <a:r>
              <a:rPr lang="en-US" altLang="en-US" sz="2800">
                <a:solidFill>
                  <a:schemeClr val="bg1"/>
                </a:solidFill>
                <a:latin typeface="Times New Roman" panose="02020603050405020304" pitchFamily="18" charset="0"/>
              </a:rPr>
              <a:t>Computer Architecture</a:t>
            </a:r>
          </a:p>
          <a:p>
            <a:pPr algn="ctr" eaLnBrk="1" hangingPunct="1">
              <a:spcBef>
                <a:spcPct val="0"/>
              </a:spcBef>
              <a:buFontTx/>
              <a:buNone/>
            </a:pPr>
            <a:r>
              <a:rPr lang="en-US" altLang="en-US" sz="2000">
                <a:solidFill>
                  <a:schemeClr val="bg1"/>
                </a:solidFill>
                <a:latin typeface="Arial" panose="020B0604020202020204" pitchFamily="34" charset="0"/>
              </a:rPr>
              <a:t>A Quantitative Approach, Sixth Edition</a:t>
            </a:r>
            <a:endParaRPr lang="en-GB" altLang="en-US" sz="2000">
              <a:solidFill>
                <a:schemeClr val="bg1"/>
              </a:solidFill>
              <a:latin typeface="Arial" panose="020B0604020202020204" pitchFamily="34" charset="0"/>
            </a:endParaRPr>
          </a:p>
        </p:txBody>
      </p:sp>
      <p:sp>
        <p:nvSpPr>
          <p:cNvPr id="6" name="TextBox 5">
            <a:extLst>
              <a:ext uri="{FF2B5EF4-FFF2-40B4-BE49-F238E27FC236}">
                <a16:creationId xmlns:a16="http://schemas.microsoft.com/office/drawing/2014/main" id="{8A0E4377-D9B0-AA46-8138-1B44641BA055}"/>
              </a:ext>
            </a:extLst>
          </p:cNvPr>
          <p:cNvSpPr txBox="1"/>
          <p:nvPr/>
        </p:nvSpPr>
        <p:spPr>
          <a:xfrm>
            <a:off x="3543300" y="4749496"/>
            <a:ext cx="5132388" cy="954107"/>
          </a:xfrm>
          <a:prstGeom prst="rect">
            <a:avLst/>
          </a:prstGeom>
          <a:noFill/>
        </p:spPr>
        <p:txBody>
          <a:bodyPr wrap="square" rtlCol="0">
            <a:spAutoFit/>
          </a:bodyPr>
          <a:lstStyle/>
          <a:p>
            <a:pPr>
              <a:tabLst>
                <a:tab pos="4852988" algn="r"/>
              </a:tabLst>
            </a:pPr>
            <a:r>
              <a:rPr lang="en-US" sz="1400" dirty="0">
                <a:solidFill>
                  <a:schemeClr val="bg2"/>
                </a:solidFill>
                <a:latin typeface="Candara" panose="020E0502030303020204" pitchFamily="34" charset="0"/>
              </a:rPr>
              <a:t>“I think it’s fair to say that personal computers have become the most empowering tool we’ve ever created. They’re tools of communication they’re tools of creativity, and they can be shaped by their user.” 	– Bill Gates, February 2004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Title 1">
            <a:extLst>
              <a:ext uri="{FF2B5EF4-FFF2-40B4-BE49-F238E27FC236}">
                <a16:creationId xmlns:a16="http://schemas.microsoft.com/office/drawing/2014/main" id="{93F598A0-97EF-F349-B1D3-B9A787C51EA1}"/>
              </a:ext>
            </a:extLst>
          </p:cNvPr>
          <p:cNvSpPr>
            <a:spLocks noGrp="1" noChangeArrowheads="1"/>
          </p:cNvSpPr>
          <p:nvPr>
            <p:ph type="title"/>
          </p:nvPr>
        </p:nvSpPr>
        <p:spPr>
          <a:xfrm>
            <a:off x="685800" y="301625"/>
            <a:ext cx="7731125" cy="762000"/>
          </a:xfrm>
        </p:spPr>
        <p:txBody>
          <a:bodyPr/>
          <a:lstStyle/>
          <a:p>
            <a:r>
              <a:rPr lang="en-US" altLang="en-US"/>
              <a:t>More Benchmark Suites … Really?</a:t>
            </a:r>
          </a:p>
        </p:txBody>
      </p:sp>
      <p:sp>
        <p:nvSpPr>
          <p:cNvPr id="29698" name="Content Placeholder 2">
            <a:extLst>
              <a:ext uri="{FF2B5EF4-FFF2-40B4-BE49-F238E27FC236}">
                <a16:creationId xmlns:a16="http://schemas.microsoft.com/office/drawing/2014/main" id="{7B3644F3-8CBE-B34D-92D2-27805B3CD005}"/>
              </a:ext>
            </a:extLst>
          </p:cNvPr>
          <p:cNvSpPr>
            <a:spLocks noGrp="1" noChangeArrowheads="1"/>
          </p:cNvSpPr>
          <p:nvPr>
            <p:ph sz="half" idx="1"/>
          </p:nvPr>
        </p:nvSpPr>
        <p:spPr>
          <a:xfrm>
            <a:off x="685800" y="1300163"/>
            <a:ext cx="3810000" cy="5024437"/>
          </a:xfrm>
        </p:spPr>
        <p:txBody>
          <a:bodyPr/>
          <a:lstStyle/>
          <a:p>
            <a:r>
              <a:rPr lang="en-US" altLang="en-US" sz="1800">
                <a:hlinkClick r:id="rId2"/>
              </a:rPr>
              <a:t>BabelStream</a:t>
            </a:r>
            <a:r>
              <a:rPr lang="en-US" altLang="en-US" sz="1800"/>
              <a:t>, </a:t>
            </a:r>
            <a:r>
              <a:rPr lang="en-US" altLang="en-US" sz="1800">
                <a:hlinkClick r:id="rId3"/>
              </a:rPr>
              <a:t>GPU-STREAM</a:t>
            </a:r>
            <a:r>
              <a:rPr lang="en-US" altLang="en-US" sz="1800"/>
              <a:t>, </a:t>
            </a:r>
            <a:r>
              <a:rPr lang="en-US" altLang="en-US" sz="1800">
                <a:hlinkClick r:id="rId4"/>
              </a:rPr>
              <a:t>STREAM</a:t>
            </a:r>
            <a:endParaRPr lang="en-US" altLang="en-US" sz="1800"/>
          </a:p>
          <a:p>
            <a:r>
              <a:rPr lang="en-US" altLang="en-US" sz="1800">
                <a:hlinkClick r:id="rId5"/>
              </a:rPr>
              <a:t>ECP Proxy Apps</a:t>
            </a:r>
            <a:endParaRPr lang="en-US" altLang="en-US" sz="1800"/>
          </a:p>
          <a:p>
            <a:r>
              <a:rPr lang="en-US" altLang="en-US" sz="1800">
                <a:hlinkClick r:id="rId6"/>
              </a:rPr>
              <a:t>FinanceBench</a:t>
            </a:r>
            <a:endParaRPr lang="en-US" altLang="en-US" sz="1800"/>
          </a:p>
          <a:p>
            <a:r>
              <a:rPr lang="en-US" altLang="en-US" sz="1800">
                <a:hlinkClick r:id="rId7"/>
              </a:rPr>
              <a:t>Hetero-Mark</a:t>
            </a:r>
            <a:endParaRPr lang="en-US" altLang="en-US" sz="1800"/>
          </a:p>
          <a:p>
            <a:r>
              <a:rPr lang="en-US" altLang="en-US" sz="1800">
                <a:hlinkClick r:id="rId8"/>
              </a:rPr>
              <a:t>Mantevo</a:t>
            </a:r>
            <a:endParaRPr lang="en-US" altLang="en-US" sz="1800"/>
          </a:p>
          <a:p>
            <a:r>
              <a:rPr lang="en-US" altLang="en-US" sz="1800">
                <a:hlinkClick r:id="rId9"/>
              </a:rPr>
              <a:t>NPB-OCL</a:t>
            </a:r>
            <a:endParaRPr lang="en-US" altLang="en-US" sz="1800"/>
          </a:p>
          <a:p>
            <a:r>
              <a:rPr lang="en-US" altLang="en-US" sz="1800">
                <a:hlinkClick r:id="rId10"/>
              </a:rPr>
              <a:t>OpenDwarfs</a:t>
            </a:r>
            <a:endParaRPr lang="en-US" altLang="en-US" sz="1800"/>
          </a:p>
          <a:p>
            <a:r>
              <a:rPr lang="en-US" altLang="en-US" sz="1800">
                <a:hlinkClick r:id="rId11"/>
              </a:rPr>
              <a:t>Pannotia</a:t>
            </a:r>
            <a:endParaRPr lang="en-US" altLang="en-US" sz="1800"/>
          </a:p>
          <a:p>
            <a:r>
              <a:rPr lang="en-US" altLang="en-US" sz="1800">
                <a:hlinkClick r:id="rId12"/>
              </a:rPr>
              <a:t>Parboil</a:t>
            </a:r>
            <a:endParaRPr lang="en-US" altLang="en-US" sz="1800"/>
          </a:p>
          <a:p>
            <a:r>
              <a:rPr lang="en-US" altLang="en-US" sz="1800">
                <a:hlinkClick r:id="rId13"/>
              </a:rPr>
              <a:t>Polybench</a:t>
            </a:r>
            <a:endParaRPr lang="en-US" altLang="en-US" sz="1800"/>
          </a:p>
          <a:p>
            <a:r>
              <a:rPr lang="en-US" altLang="en-US" sz="1800">
                <a:hlinkClick r:id="rId14"/>
              </a:rPr>
              <a:t>Rodinia</a:t>
            </a:r>
            <a:endParaRPr lang="en-US" altLang="en-US" sz="1800"/>
          </a:p>
          <a:p>
            <a:r>
              <a:rPr lang="en-US" altLang="en-US" sz="1800">
                <a:hlinkClick r:id="rId15"/>
              </a:rPr>
              <a:t>SHOC</a:t>
            </a:r>
            <a:endParaRPr lang="en-US" altLang="en-US" sz="1800"/>
          </a:p>
          <a:p>
            <a:r>
              <a:rPr lang="en-US" altLang="en-US" sz="1800">
                <a:hlinkClick r:id="rId16"/>
              </a:rPr>
              <a:t>ViennaCL</a:t>
            </a:r>
            <a:endParaRPr lang="en-US" altLang="en-US" sz="2000"/>
          </a:p>
        </p:txBody>
      </p:sp>
      <p:sp>
        <p:nvSpPr>
          <p:cNvPr id="5" name="Content Placeholder 4">
            <a:extLst>
              <a:ext uri="{FF2B5EF4-FFF2-40B4-BE49-F238E27FC236}">
                <a16:creationId xmlns:a16="http://schemas.microsoft.com/office/drawing/2014/main" id="{8718AF91-7AC1-4645-91BA-FE1E548178EB}"/>
              </a:ext>
            </a:extLst>
          </p:cNvPr>
          <p:cNvSpPr>
            <a:spLocks noGrp="1"/>
          </p:cNvSpPr>
          <p:nvPr>
            <p:ph sz="half" idx="2"/>
          </p:nvPr>
        </p:nvSpPr>
        <p:spPr>
          <a:xfrm>
            <a:off x="3287713" y="2222500"/>
            <a:ext cx="5681662" cy="3633788"/>
          </a:xfrm>
        </p:spPr>
        <p:txBody>
          <a:bodyPr/>
          <a:lstStyle/>
          <a:p>
            <a:pPr>
              <a:defRPr/>
            </a:pPr>
            <a:r>
              <a:rPr lang="en-US" sz="1800" b="1" dirty="0"/>
              <a:t>An Automated Framework for Characterizing and </a:t>
            </a:r>
            <a:r>
              <a:rPr lang="en-US" sz="1800" b="1" dirty="0" err="1"/>
              <a:t>Subsetting</a:t>
            </a:r>
            <a:r>
              <a:rPr lang="en-US" sz="1800" b="1" dirty="0"/>
              <a:t> GPGPU Workloads</a:t>
            </a:r>
            <a:r>
              <a:rPr lang="en-US" sz="1800" dirty="0"/>
              <a:t>.</a:t>
            </a:r>
            <a:br>
              <a:rPr lang="en-US" sz="1800" dirty="0"/>
            </a:br>
            <a:r>
              <a:rPr lang="en-US" sz="1800" dirty="0"/>
              <a:t>V. </a:t>
            </a:r>
            <a:r>
              <a:rPr lang="en-US" sz="1800" dirty="0" err="1"/>
              <a:t>Adhinarayanan</a:t>
            </a:r>
            <a:r>
              <a:rPr lang="en-US" sz="1800" dirty="0"/>
              <a:t>, W. Feng.</a:t>
            </a:r>
            <a:br>
              <a:rPr lang="en-US" sz="1800" dirty="0"/>
            </a:br>
            <a:r>
              <a:rPr lang="en-US" sz="1800" dirty="0"/>
              <a:t>In </a:t>
            </a:r>
            <a:r>
              <a:rPr lang="en-US" sz="1800" i="1" dirty="0"/>
              <a:t>Proc. of the IEEE Int’l </a:t>
            </a:r>
            <a:r>
              <a:rPr lang="en-US" sz="1800" i="1" dirty="0" err="1"/>
              <a:t>Symp</a:t>
            </a:r>
            <a:r>
              <a:rPr lang="en-US" sz="1800" i="1" dirty="0"/>
              <a:t>, on Performance Analysis of Systems and Software (ISPASS)</a:t>
            </a:r>
            <a:r>
              <a:rPr lang="en-US" sz="1800" dirty="0"/>
              <a:t>, Uppsala, Sweden, April 2016.</a:t>
            </a:r>
            <a:br>
              <a:rPr lang="en-US" sz="1800" dirty="0"/>
            </a:br>
            <a:r>
              <a:rPr lang="en-US" sz="1800" dirty="0"/>
              <a:t>  </a:t>
            </a:r>
            <a:r>
              <a:rPr lang="en-US" sz="1400" u="sng" dirty="0">
                <a:hlinkClick r:id="rId17"/>
              </a:rPr>
              <a:t>Paper</a:t>
            </a:r>
            <a:r>
              <a:rPr lang="en-US" sz="1400" dirty="0"/>
              <a:t> (PDF)               Citations:  [ </a:t>
            </a:r>
            <a:r>
              <a:rPr lang="en-US" sz="1400" u="sng" dirty="0">
                <a:hlinkClick r:id="rId18"/>
              </a:rPr>
              <a:t>BibTeX</a:t>
            </a:r>
            <a:r>
              <a:rPr lang="en-US" sz="1400" dirty="0"/>
              <a:t>    </a:t>
            </a:r>
            <a:r>
              <a:rPr lang="en-US" sz="1400" u="sng" dirty="0">
                <a:hlinkClick r:id="rId19"/>
              </a:rPr>
              <a:t>XML</a:t>
            </a:r>
            <a:r>
              <a:rPr lang="en-US" sz="1400" dirty="0"/>
              <a:t>    </a:t>
            </a:r>
            <a:r>
              <a:rPr lang="en-US" sz="1400" u="sng" dirty="0">
                <a:hlinkClick r:id="rId20"/>
              </a:rPr>
              <a:t>PlainText</a:t>
            </a:r>
            <a:r>
              <a:rPr lang="en-US" sz="1400" dirty="0"/>
              <a:t> ]  </a:t>
            </a:r>
          </a:p>
          <a:p>
            <a:pPr marL="0" indent="0">
              <a:buFontTx/>
              <a:buNone/>
              <a:defRPr/>
            </a:pPr>
            <a:endParaRPr lang="en-US" sz="1400" dirty="0"/>
          </a:p>
          <a:p>
            <a:pPr marL="0" indent="0">
              <a:buFontTx/>
              <a:buNone/>
              <a:defRPr/>
            </a:pPr>
            <a:r>
              <a:rPr lang="en-US" sz="2000" dirty="0"/>
              <a:t>Potential for </a:t>
            </a:r>
          </a:p>
          <a:p>
            <a:pPr marL="574675" lvl="1" indent="-282575">
              <a:defRPr/>
            </a:pPr>
            <a:r>
              <a:rPr lang="en-US" sz="1800" dirty="0"/>
              <a:t>Many research artifacts that extend the above.</a:t>
            </a:r>
          </a:p>
          <a:p>
            <a:pPr marL="574675" lvl="1" indent="-282575">
              <a:defRPr/>
            </a:pPr>
            <a:r>
              <a:rPr lang="en-US" sz="1800" dirty="0"/>
              <a:t>Many M.S. and even Ph.D. theses.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dissolve">
                                      <p:cBhvr>
                                        <p:cTn id="7" dur="500"/>
                                        <p:tgtEl>
                                          <p:spTgt spid="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dissolve">
                                      <p:cBhvr>
                                        <p:cTn id="12" dur="500"/>
                                        <p:tgtEl>
                                          <p:spTgt spid="5">
                                            <p:txEl>
                                              <p:pRg st="2" end="2"/>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animEffect transition="in" filter="dissolve">
                                      <p:cBhvr>
                                        <p:cTn id="15" dur="500"/>
                                        <p:tgtEl>
                                          <p:spTgt spid="5">
                                            <p:txEl>
                                              <p:pRg st="3" end="3"/>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5">
                                            <p:txEl>
                                              <p:pRg st="4" end="4"/>
                                            </p:txEl>
                                          </p:spTgt>
                                        </p:tgtEl>
                                        <p:attrNameLst>
                                          <p:attrName>style.visibility</p:attrName>
                                        </p:attrNameLst>
                                      </p:cBhvr>
                                      <p:to>
                                        <p:strVal val="visible"/>
                                      </p:to>
                                    </p:set>
                                    <p:animEffect transition="in" filter="dissolve">
                                      <p:cBhvr>
                                        <p:cTn id="18" dur="5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1">
            <a:extLst>
              <a:ext uri="{FF2B5EF4-FFF2-40B4-BE49-F238E27FC236}">
                <a16:creationId xmlns:a16="http://schemas.microsoft.com/office/drawing/2014/main" id="{79ECCB2F-6788-124D-A13F-13422D1AE535}"/>
              </a:ext>
            </a:extLst>
          </p:cNvPr>
          <p:cNvSpPr>
            <a:spLocks noGrp="1" noChangeArrowheads="1"/>
          </p:cNvSpPr>
          <p:nvPr>
            <p:ph type="title"/>
          </p:nvPr>
        </p:nvSpPr>
        <p:spPr/>
        <p:txBody>
          <a:bodyPr/>
          <a:lstStyle/>
          <a:p>
            <a:r>
              <a:rPr lang="en-US" altLang="en-US"/>
              <a:t>Outline</a:t>
            </a:r>
          </a:p>
        </p:txBody>
      </p:sp>
      <p:sp>
        <p:nvSpPr>
          <p:cNvPr id="17410" name="Rectangle 2">
            <a:extLst>
              <a:ext uri="{FF2B5EF4-FFF2-40B4-BE49-F238E27FC236}">
                <a16:creationId xmlns:a16="http://schemas.microsoft.com/office/drawing/2014/main" id="{B46211DE-AA11-4C45-AE08-132D73D7DB8C}"/>
              </a:ext>
            </a:extLst>
          </p:cNvPr>
          <p:cNvSpPr>
            <a:spLocks noGrp="1" noChangeArrowheads="1"/>
          </p:cNvSpPr>
          <p:nvPr>
            <p:ph type="body" idx="1"/>
          </p:nvPr>
        </p:nvSpPr>
        <p:spPr/>
        <p:txBody>
          <a:bodyPr/>
          <a:lstStyle/>
          <a:p>
            <a:r>
              <a:rPr lang="en-US" altLang="en-US" dirty="0">
                <a:solidFill>
                  <a:schemeClr val="bg1">
                    <a:lumMod val="50000"/>
                  </a:schemeClr>
                </a:solidFill>
              </a:rPr>
              <a:t>Benchmarks</a:t>
            </a:r>
          </a:p>
          <a:p>
            <a:r>
              <a:rPr lang="en-US" altLang="en-US" dirty="0"/>
              <a:t>Technology</a:t>
            </a:r>
          </a:p>
          <a:p>
            <a:pPr lvl="1"/>
            <a:r>
              <a:rPr lang="en-US" altLang="en-US" dirty="0"/>
              <a:t>In a power-constrained world, we can’</a:t>
            </a:r>
            <a:r>
              <a:rPr lang="en-US" altLang="ja-JP" dirty="0"/>
              <a:t>t keep increasing performance by increasing clock speed.</a:t>
            </a:r>
          </a:p>
          <a:p>
            <a:r>
              <a:rPr lang="en-US" altLang="en-US" dirty="0"/>
              <a:t>Architectural Trends</a:t>
            </a:r>
          </a:p>
          <a:p>
            <a:pPr lvl="1"/>
            <a:r>
              <a:rPr lang="en-US" altLang="en-US" dirty="0"/>
              <a:t>Microarchitectures have historically increased performance by increasing ILP and pipeline depth. Today, we can’</a:t>
            </a:r>
            <a:r>
              <a:rPr lang="en-US" altLang="ja-JP" dirty="0"/>
              <a:t>t keep increasing performance at historical levels by these methods.</a:t>
            </a:r>
          </a:p>
          <a:p>
            <a:r>
              <a:rPr lang="en-US" altLang="en-US" dirty="0"/>
              <a:t>Bandwidth vs. Latency</a:t>
            </a:r>
          </a:p>
        </p:txBody>
      </p:sp>
    </p:spTree>
    <p:extLst>
      <p:ext uri="{BB962C8B-B14F-4D97-AF65-F5344CB8AC3E}">
        <p14:creationId xmlns:p14="http://schemas.microsoft.com/office/powerpoint/2010/main" val="3177077745"/>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Title 3">
            <a:extLst>
              <a:ext uri="{FF2B5EF4-FFF2-40B4-BE49-F238E27FC236}">
                <a16:creationId xmlns:a16="http://schemas.microsoft.com/office/drawing/2014/main" id="{1F07D24E-89C4-594A-8049-94487980EA04}"/>
              </a:ext>
            </a:extLst>
          </p:cNvPr>
          <p:cNvSpPr>
            <a:spLocks noGrp="1" noChangeArrowheads="1"/>
          </p:cNvSpPr>
          <p:nvPr>
            <p:ph type="title"/>
          </p:nvPr>
        </p:nvSpPr>
        <p:spPr/>
        <p:txBody>
          <a:bodyPr/>
          <a:lstStyle/>
          <a:p>
            <a:r>
              <a:rPr lang="en-US" altLang="en-US"/>
              <a:t>Technology</a:t>
            </a:r>
          </a:p>
        </p:txBody>
      </p:sp>
      <p:sp>
        <p:nvSpPr>
          <p:cNvPr id="30722" name="Rectangle 1">
            <a:extLst>
              <a:ext uri="{FF2B5EF4-FFF2-40B4-BE49-F238E27FC236}">
                <a16:creationId xmlns:a16="http://schemas.microsoft.com/office/drawing/2014/main" id="{D8710AB3-2B61-004E-89F9-4E07BE83A8EF}"/>
              </a:ext>
            </a:extLst>
          </p:cNvPr>
          <p:cNvSpPr>
            <a:spLocks noGrp="1" noChangeArrowheads="1"/>
          </p:cNvSpPr>
          <p:nvPr>
            <p:ph type="body" idx="1"/>
          </p:nvPr>
        </p:nvSpPr>
        <p:spPr/>
        <p:txBody>
          <a:bodyPr/>
          <a:lstStyle/>
          <a:p>
            <a:pPr>
              <a:spcAft>
                <a:spcPts val="600"/>
              </a:spcAft>
            </a:pPr>
            <a:r>
              <a:rPr lang="en-US" altLang="en-US"/>
              <a:t>As technology improves, what gets faster/bigger/better? </a:t>
            </a:r>
          </a:p>
          <a:p>
            <a:pPr lvl="1"/>
            <a:r>
              <a:rPr lang="en-US" altLang="en-US"/>
              <a:t>Gate delay</a:t>
            </a:r>
          </a:p>
          <a:p>
            <a:pPr lvl="1"/>
            <a:r>
              <a:rPr lang="en-US" altLang="en-US"/>
              <a:t>Chip size</a:t>
            </a:r>
          </a:p>
          <a:p>
            <a:pPr lvl="1"/>
            <a:r>
              <a:rPr lang="en-US" altLang="en-US"/>
              <a:t>Number of pins</a:t>
            </a:r>
          </a:p>
          <a:p>
            <a:pPr lvl="1"/>
            <a:r>
              <a:rPr lang="en-US" altLang="en-US"/>
              <a:t>Pin bandwidth</a:t>
            </a:r>
          </a:p>
          <a:p>
            <a:pPr lvl="1"/>
            <a:r>
              <a:rPr lang="en-US" altLang="en-US"/>
              <a:t>Memory bandwidth</a:t>
            </a:r>
          </a:p>
          <a:p>
            <a:pPr lvl="1"/>
            <a:r>
              <a:rPr lang="en-US" altLang="en-US"/>
              <a:t>Memory latency</a:t>
            </a:r>
          </a:p>
          <a:p>
            <a:pPr lvl="1"/>
            <a:endParaRPr lang="en-US" altLang="en-US"/>
          </a:p>
          <a:p>
            <a:pPr lvl="2"/>
            <a:endParaRPr lang="en-US" altLang="en-US"/>
          </a:p>
        </p:txBody>
      </p:sp>
    </p:spTree>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1">
            <a:extLst>
              <a:ext uri="{FF2B5EF4-FFF2-40B4-BE49-F238E27FC236}">
                <a16:creationId xmlns:a16="http://schemas.microsoft.com/office/drawing/2014/main" id="{EF5CE617-D3DB-7943-BA78-7A2C957E714B}"/>
              </a:ext>
            </a:extLst>
          </p:cNvPr>
          <p:cNvSpPr>
            <a:spLocks noGrp="1" noChangeArrowheads="1"/>
          </p:cNvSpPr>
          <p:nvPr>
            <p:ph type="title"/>
          </p:nvPr>
        </p:nvSpPr>
        <p:spPr/>
        <p:txBody>
          <a:bodyPr/>
          <a:lstStyle/>
          <a:p>
            <a:r>
              <a:rPr lang="en-US" altLang="ja-JP"/>
              <a:t>VLSI Capability (2011)</a:t>
            </a:r>
            <a:endParaRPr lang="en-US" altLang="en-US"/>
          </a:p>
        </p:txBody>
      </p:sp>
      <p:pic>
        <p:nvPicPr>
          <p:cNvPr id="31746" name="Picture 2">
            <a:extLst>
              <a:ext uri="{FF2B5EF4-FFF2-40B4-BE49-F238E27FC236}">
                <a16:creationId xmlns:a16="http://schemas.microsoft.com/office/drawing/2014/main" id="{A6842553-E3DD-D24E-A7D2-32FFCC22F799}"/>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71575" y="1271588"/>
            <a:ext cx="6724650" cy="5070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31747" name="Rectangle 3">
            <a:extLst>
              <a:ext uri="{FF2B5EF4-FFF2-40B4-BE49-F238E27FC236}">
                <a16:creationId xmlns:a16="http://schemas.microsoft.com/office/drawing/2014/main" id="{2F59B4BD-53BE-4941-BFA6-8314A669D94E}"/>
              </a:ext>
            </a:extLst>
          </p:cNvPr>
          <p:cNvSpPr>
            <a:spLocks/>
          </p:cNvSpPr>
          <p:nvPr/>
        </p:nvSpPr>
        <p:spPr bwMode="auto">
          <a:xfrm>
            <a:off x="7288213" y="6481763"/>
            <a:ext cx="1789112"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39687" bIns="0" anchor="ctr">
            <a:spAutoFit/>
          </a:bodyPr>
          <a:lstStyle>
            <a:lvl1pPr marL="38100">
              <a:spcBef>
                <a:spcPct val="20000"/>
              </a:spcBef>
              <a:buChar char="•"/>
              <a:defRPr sz="2400">
                <a:solidFill>
                  <a:schemeClr val="tx1"/>
                </a:solidFill>
                <a:latin typeface="Candara" panose="020E0502030303020204" pitchFamily="34" charset="0"/>
                <a:ea typeface="ＭＳ Ｐゴシック" panose="020B0600070205080204" pitchFamily="34" charset="-128"/>
              </a:defRPr>
            </a:lvl1pPr>
            <a:lvl2pPr marL="742950" indent="-285750">
              <a:spcBef>
                <a:spcPct val="20000"/>
              </a:spcBef>
              <a:buChar char="–"/>
              <a:defRPr sz="2000">
                <a:solidFill>
                  <a:schemeClr val="tx1"/>
                </a:solidFill>
                <a:latin typeface="Candara" panose="020E0502030303020204" pitchFamily="34" charset="0"/>
                <a:ea typeface="ＭＳ Ｐゴシック" panose="020B0600070205080204" pitchFamily="34" charset="-128"/>
              </a:defRPr>
            </a:lvl2pPr>
            <a:lvl3pPr marL="1143000" indent="-228600">
              <a:spcBef>
                <a:spcPct val="20000"/>
              </a:spcBef>
              <a:buChar char="•"/>
              <a:defRPr>
                <a:solidFill>
                  <a:srgbClr val="7F7F7F"/>
                </a:solidFill>
                <a:latin typeface="Candara" panose="020E0502030303020204" pitchFamily="34" charset="0"/>
                <a:ea typeface="ＭＳ Ｐゴシック" panose="020B0600070205080204" pitchFamily="34" charset="-128"/>
              </a:defRPr>
            </a:lvl3pPr>
            <a:lvl4pPr marL="1600200" indent="-228600">
              <a:spcBef>
                <a:spcPct val="20000"/>
              </a:spcBef>
              <a:buChar char="–"/>
              <a:defRPr>
                <a:solidFill>
                  <a:srgbClr val="941651"/>
                </a:solidFill>
                <a:latin typeface="Candara" panose="020E0502030303020204" pitchFamily="34" charset="0"/>
                <a:ea typeface="ＭＳ Ｐゴシック" panose="020B0600070205080204" pitchFamily="34" charset="-128"/>
              </a:defRPr>
            </a:lvl4pPr>
            <a:lvl5pPr marL="2057400" indent="-228600">
              <a:spcBef>
                <a:spcPct val="20000"/>
              </a:spcBef>
              <a:buChar char="»"/>
              <a:defRPr>
                <a:solidFill>
                  <a:srgbClr val="FF9300"/>
                </a:solidFill>
                <a:latin typeface="Candara" panose="020E0502030303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a:solidFill>
                  <a:srgbClr val="FF9300"/>
                </a:solidFill>
                <a:latin typeface="Candara" panose="020E0502030303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a:solidFill>
                  <a:srgbClr val="FF9300"/>
                </a:solidFill>
                <a:latin typeface="Candara" panose="020E0502030303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a:solidFill>
                  <a:srgbClr val="FF9300"/>
                </a:solidFill>
                <a:latin typeface="Candara" panose="020E0502030303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a:solidFill>
                  <a:srgbClr val="FF9300"/>
                </a:solidFill>
                <a:latin typeface="Candara" panose="020E0502030303020204" pitchFamily="34" charset="0"/>
                <a:ea typeface="ＭＳ Ｐゴシック" panose="020B0600070205080204" pitchFamily="34" charset="-128"/>
              </a:defRPr>
            </a:lvl9pPr>
          </a:lstStyle>
          <a:p>
            <a:pPr algn="r" eaLnBrk="1" hangingPunct="1">
              <a:spcBef>
                <a:spcPct val="0"/>
              </a:spcBef>
              <a:buFontTx/>
              <a:buNone/>
            </a:pPr>
            <a:r>
              <a:rPr lang="en-US" altLang="en-US" sz="1400">
                <a:latin typeface="Lucida Grande" panose="020B0600040502020204" pitchFamily="34" charset="0"/>
                <a:sym typeface="Lucida Grande" panose="020B0600040502020204" pitchFamily="34" charset="0"/>
              </a:rPr>
              <a:t>[Courtesy: Bill Dally]</a:t>
            </a:r>
          </a:p>
        </p:txBody>
      </p:sp>
    </p:spTree>
  </p:cSld>
  <p:clrMapOvr>
    <a:masterClrMapping/>
  </p:clrMapOvr>
  <p:transition advClick="0" advTm="80557"/>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1">
            <a:extLst>
              <a:ext uri="{FF2B5EF4-FFF2-40B4-BE49-F238E27FC236}">
                <a16:creationId xmlns:a16="http://schemas.microsoft.com/office/drawing/2014/main" id="{7D3812D7-6E56-FF4F-BF46-0FE43619D65F}"/>
              </a:ext>
            </a:extLst>
          </p:cNvPr>
          <p:cNvSpPr>
            <a:spLocks noGrp="1" noChangeArrowheads="1"/>
          </p:cNvSpPr>
          <p:nvPr>
            <p:ph type="title"/>
          </p:nvPr>
        </p:nvSpPr>
        <p:spPr/>
        <p:txBody>
          <a:bodyPr/>
          <a:lstStyle/>
          <a:p>
            <a:r>
              <a:rPr lang="en-US" altLang="en-US"/>
              <a:t>Today’</a:t>
            </a:r>
            <a:r>
              <a:rPr lang="en-US" altLang="ja-JP"/>
              <a:t>s VLSI Capability</a:t>
            </a:r>
            <a:endParaRPr lang="en-US" altLang="en-US"/>
          </a:p>
        </p:txBody>
      </p:sp>
      <p:pic>
        <p:nvPicPr>
          <p:cNvPr id="32770" name="Picture 2">
            <a:extLst>
              <a:ext uri="{FF2B5EF4-FFF2-40B4-BE49-F238E27FC236}">
                <a16:creationId xmlns:a16="http://schemas.microsoft.com/office/drawing/2014/main" id="{0351C353-7170-DC41-B829-762E06915A20}"/>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71575" y="1273175"/>
            <a:ext cx="6724650" cy="5070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grpSp>
        <p:nvGrpSpPr>
          <p:cNvPr id="32771" name="Group 3">
            <a:extLst>
              <a:ext uri="{FF2B5EF4-FFF2-40B4-BE49-F238E27FC236}">
                <a16:creationId xmlns:a16="http://schemas.microsoft.com/office/drawing/2014/main" id="{60C58E03-5C97-1047-8152-021826DBD5CD}"/>
              </a:ext>
            </a:extLst>
          </p:cNvPr>
          <p:cNvGrpSpPr>
            <a:grpSpLocks/>
          </p:cNvGrpSpPr>
          <p:nvPr/>
        </p:nvGrpSpPr>
        <p:grpSpPr bwMode="auto">
          <a:xfrm>
            <a:off x="361950" y="1901825"/>
            <a:ext cx="2727325" cy="1682750"/>
            <a:chOff x="0" y="-9"/>
            <a:chExt cx="1782" cy="1176"/>
          </a:xfrm>
        </p:grpSpPr>
        <p:sp>
          <p:nvSpPr>
            <p:cNvPr id="32772" name="AutoShape 4">
              <a:extLst>
                <a:ext uri="{FF2B5EF4-FFF2-40B4-BE49-F238E27FC236}">
                  <a16:creationId xmlns:a16="http://schemas.microsoft.com/office/drawing/2014/main" id="{8D65E078-EBA5-204E-BAFE-58F4EEE8F3B5}"/>
                </a:ext>
              </a:extLst>
            </p:cNvPr>
            <p:cNvSpPr>
              <a:spLocks/>
            </p:cNvSpPr>
            <p:nvPr/>
          </p:nvSpPr>
          <p:spPr bwMode="auto">
            <a:xfrm>
              <a:off x="1" y="-9"/>
              <a:ext cx="1781" cy="1176"/>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1 w 21600"/>
                <a:gd name="T11" fmla="*/ 0 h 21600"/>
                <a:gd name="T12" fmla="*/ 1 w 21600"/>
                <a:gd name="T13" fmla="*/ 0 h 21600"/>
                <a:gd name="T14" fmla="*/ 1 w 21600"/>
                <a:gd name="T15" fmla="*/ 0 h 21600"/>
                <a:gd name="T16" fmla="*/ 1 w 21600"/>
                <a:gd name="T17" fmla="*/ 0 h 21600"/>
                <a:gd name="T18" fmla="*/ 1 w 21600"/>
                <a:gd name="T19" fmla="*/ 0 h 21600"/>
                <a:gd name="T20" fmla="*/ 1 w 21600"/>
                <a:gd name="T21" fmla="*/ 0 h 21600"/>
                <a:gd name="T22" fmla="*/ 1 w 21600"/>
                <a:gd name="T23" fmla="*/ 0 h 21600"/>
                <a:gd name="T24" fmla="*/ 0 w 21600"/>
                <a:gd name="T25" fmla="*/ 0 h 21600"/>
                <a:gd name="T26" fmla="*/ 0 w 21600"/>
                <a:gd name="T27" fmla="*/ 0 h 21600"/>
                <a:gd name="T28" fmla="*/ 0 w 21600"/>
                <a:gd name="T29" fmla="*/ 0 h 2160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1600"/>
                <a:gd name="T46" fmla="*/ 0 h 21600"/>
                <a:gd name="T47" fmla="*/ 21600 w 21600"/>
                <a:gd name="T48" fmla="*/ 21600 h 2160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1600" h="21600">
                  <a:moveTo>
                    <a:pt x="0" y="5772"/>
                  </a:moveTo>
                  <a:lnTo>
                    <a:pt x="0" y="8410"/>
                  </a:lnTo>
                  <a:lnTo>
                    <a:pt x="0" y="12367"/>
                  </a:lnTo>
                  <a:lnTo>
                    <a:pt x="0" y="21600"/>
                  </a:lnTo>
                  <a:lnTo>
                    <a:pt x="11295" y="21600"/>
                  </a:lnTo>
                  <a:lnTo>
                    <a:pt x="16136" y="21600"/>
                  </a:lnTo>
                  <a:lnTo>
                    <a:pt x="19363" y="21600"/>
                  </a:lnTo>
                  <a:lnTo>
                    <a:pt x="19363" y="12367"/>
                  </a:lnTo>
                  <a:lnTo>
                    <a:pt x="19363" y="8410"/>
                  </a:lnTo>
                  <a:lnTo>
                    <a:pt x="19363" y="5772"/>
                  </a:lnTo>
                  <a:lnTo>
                    <a:pt x="16136" y="5772"/>
                  </a:lnTo>
                  <a:lnTo>
                    <a:pt x="21600" y="0"/>
                  </a:lnTo>
                  <a:lnTo>
                    <a:pt x="11295" y="5772"/>
                  </a:lnTo>
                  <a:lnTo>
                    <a:pt x="0" y="5772"/>
                  </a:lnTo>
                  <a:close/>
                  <a:moveTo>
                    <a:pt x="0" y="5772"/>
                  </a:moveTo>
                </a:path>
              </a:pathLst>
            </a:custGeom>
            <a:solidFill>
              <a:schemeClr val="accent1"/>
            </a:solidFill>
            <a:ln w="12700">
              <a:solidFill>
                <a:schemeClr val="tx1"/>
              </a:solidFill>
              <a:miter lim="800000"/>
              <a:headEnd/>
              <a:tailEnd/>
            </a:ln>
          </p:spPr>
          <p:txBody>
            <a:bodyPr lIns="0" tIns="0" rIns="0" bIns="0"/>
            <a:lstStyle/>
            <a:p>
              <a:endParaRPr lang="en-US"/>
            </a:p>
          </p:txBody>
        </p:sp>
        <p:sp>
          <p:nvSpPr>
            <p:cNvPr id="32773" name="Rectangle 5">
              <a:extLst>
                <a:ext uri="{FF2B5EF4-FFF2-40B4-BE49-F238E27FC236}">
                  <a16:creationId xmlns:a16="http://schemas.microsoft.com/office/drawing/2014/main" id="{85BAA61B-DA78-0747-A2D8-AE2B9BFC1094}"/>
                </a:ext>
              </a:extLst>
            </p:cNvPr>
            <p:cNvSpPr>
              <a:spLocks/>
            </p:cNvSpPr>
            <p:nvPr/>
          </p:nvSpPr>
          <p:spPr bwMode="auto">
            <a:xfrm>
              <a:off x="0" y="305"/>
              <a:ext cx="1695" cy="8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45155" bIns="0" anchor="ctr"/>
            <a:lstStyle>
              <a:lvl1pPr marL="342900" indent="-292100">
                <a:spcBef>
                  <a:spcPct val="20000"/>
                </a:spcBef>
                <a:buChar char="•"/>
                <a:defRPr sz="2400">
                  <a:solidFill>
                    <a:schemeClr val="tx1"/>
                  </a:solidFill>
                  <a:latin typeface="Candara" panose="020E0502030303020204" pitchFamily="34" charset="0"/>
                  <a:ea typeface="ＭＳ Ｐゴシック" panose="020B0600070205080204" pitchFamily="34" charset="-128"/>
                </a:defRPr>
              </a:lvl1pPr>
              <a:lvl2pPr marL="742950" indent="-285750">
                <a:spcBef>
                  <a:spcPct val="20000"/>
                </a:spcBef>
                <a:buChar char="–"/>
                <a:defRPr sz="2000">
                  <a:solidFill>
                    <a:schemeClr val="tx1"/>
                  </a:solidFill>
                  <a:latin typeface="Candara" panose="020E0502030303020204" pitchFamily="34" charset="0"/>
                  <a:ea typeface="ＭＳ Ｐゴシック" panose="020B0600070205080204" pitchFamily="34" charset="-128"/>
                </a:defRPr>
              </a:lvl2pPr>
              <a:lvl3pPr marL="1143000" indent="-228600">
                <a:spcBef>
                  <a:spcPct val="20000"/>
                </a:spcBef>
                <a:buChar char="•"/>
                <a:defRPr>
                  <a:solidFill>
                    <a:srgbClr val="7F7F7F"/>
                  </a:solidFill>
                  <a:latin typeface="Candara" panose="020E0502030303020204" pitchFamily="34" charset="0"/>
                  <a:ea typeface="ＭＳ Ｐゴシック" panose="020B0600070205080204" pitchFamily="34" charset="-128"/>
                </a:defRPr>
              </a:lvl3pPr>
              <a:lvl4pPr marL="1600200" indent="-228600">
                <a:spcBef>
                  <a:spcPct val="20000"/>
                </a:spcBef>
                <a:buChar char="–"/>
                <a:defRPr>
                  <a:solidFill>
                    <a:srgbClr val="941651"/>
                  </a:solidFill>
                  <a:latin typeface="Candara" panose="020E0502030303020204" pitchFamily="34" charset="0"/>
                  <a:ea typeface="ＭＳ Ｐゴシック" panose="020B0600070205080204" pitchFamily="34" charset="-128"/>
                </a:defRPr>
              </a:lvl4pPr>
              <a:lvl5pPr marL="2057400" indent="-228600">
                <a:spcBef>
                  <a:spcPct val="20000"/>
                </a:spcBef>
                <a:buChar char="»"/>
                <a:defRPr>
                  <a:solidFill>
                    <a:srgbClr val="FF9300"/>
                  </a:solidFill>
                  <a:latin typeface="Candara" panose="020E0502030303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a:solidFill>
                    <a:srgbClr val="FF9300"/>
                  </a:solidFill>
                  <a:latin typeface="Candara" panose="020E0502030303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a:solidFill>
                    <a:srgbClr val="FF9300"/>
                  </a:solidFill>
                  <a:latin typeface="Candara" panose="020E0502030303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a:solidFill>
                    <a:srgbClr val="FF9300"/>
                  </a:solidFill>
                  <a:latin typeface="Candara" panose="020E0502030303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a:solidFill>
                    <a:srgbClr val="FF9300"/>
                  </a:solidFill>
                  <a:latin typeface="Candara" panose="020E0502030303020204" pitchFamily="34" charset="0"/>
                  <a:ea typeface="ＭＳ Ｐゴシック" panose="020B0600070205080204" pitchFamily="34" charset="-128"/>
                </a:defRPr>
              </a:lvl9pPr>
            </a:lstStyle>
            <a:p>
              <a:pPr eaLnBrk="1" hangingPunct="1">
                <a:spcBef>
                  <a:spcPct val="0"/>
                </a:spcBef>
                <a:buFontTx/>
                <a:buNone/>
              </a:pPr>
              <a:r>
                <a:rPr lang="en-US" altLang="en-US" sz="2300" i="1">
                  <a:latin typeface="Arial" panose="020B0604020202020204" pitchFamily="34" charset="0"/>
                  <a:cs typeface="Arial" panose="020B0604020202020204" pitchFamily="34" charset="0"/>
                  <a:sym typeface="Arial" panose="020B0604020202020204" pitchFamily="34" charset="0"/>
                </a:rPr>
                <a:t>1. Exploits Ample Computation!</a:t>
              </a:r>
            </a:p>
          </p:txBody>
        </p:sp>
      </p:grpSp>
      <p:sp>
        <p:nvSpPr>
          <p:cNvPr id="8" name="Rectangle 3">
            <a:extLst>
              <a:ext uri="{FF2B5EF4-FFF2-40B4-BE49-F238E27FC236}">
                <a16:creationId xmlns:a16="http://schemas.microsoft.com/office/drawing/2014/main" id="{D934136F-BCEC-FD4E-AAE7-8D46BD42E708}"/>
              </a:ext>
            </a:extLst>
          </p:cNvPr>
          <p:cNvSpPr>
            <a:spLocks/>
          </p:cNvSpPr>
          <p:nvPr/>
        </p:nvSpPr>
        <p:spPr bwMode="auto">
          <a:xfrm>
            <a:off x="7288213" y="6481763"/>
            <a:ext cx="1789112"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39687" bIns="0" anchor="ctr">
            <a:spAutoFit/>
          </a:bodyPr>
          <a:lstStyle>
            <a:lvl1pPr marL="38100">
              <a:spcBef>
                <a:spcPct val="20000"/>
              </a:spcBef>
              <a:buChar char="•"/>
              <a:defRPr sz="2400">
                <a:solidFill>
                  <a:schemeClr val="tx1"/>
                </a:solidFill>
                <a:latin typeface="Candara" panose="020E0502030303020204" pitchFamily="34" charset="0"/>
                <a:ea typeface="ＭＳ Ｐゴシック" panose="020B0600070205080204" pitchFamily="34" charset="-128"/>
              </a:defRPr>
            </a:lvl1pPr>
            <a:lvl2pPr marL="742950" indent="-285750">
              <a:spcBef>
                <a:spcPct val="20000"/>
              </a:spcBef>
              <a:buChar char="–"/>
              <a:defRPr sz="2000">
                <a:solidFill>
                  <a:schemeClr val="tx1"/>
                </a:solidFill>
                <a:latin typeface="Candara" panose="020E0502030303020204" pitchFamily="34" charset="0"/>
                <a:ea typeface="ＭＳ Ｐゴシック" panose="020B0600070205080204" pitchFamily="34" charset="-128"/>
              </a:defRPr>
            </a:lvl2pPr>
            <a:lvl3pPr marL="1143000" indent="-228600">
              <a:spcBef>
                <a:spcPct val="20000"/>
              </a:spcBef>
              <a:buChar char="•"/>
              <a:defRPr>
                <a:solidFill>
                  <a:srgbClr val="7F7F7F"/>
                </a:solidFill>
                <a:latin typeface="Candara" panose="020E0502030303020204" pitchFamily="34" charset="0"/>
                <a:ea typeface="ＭＳ Ｐゴシック" panose="020B0600070205080204" pitchFamily="34" charset="-128"/>
              </a:defRPr>
            </a:lvl3pPr>
            <a:lvl4pPr marL="1600200" indent="-228600">
              <a:spcBef>
                <a:spcPct val="20000"/>
              </a:spcBef>
              <a:buChar char="–"/>
              <a:defRPr>
                <a:solidFill>
                  <a:srgbClr val="941651"/>
                </a:solidFill>
                <a:latin typeface="Candara" panose="020E0502030303020204" pitchFamily="34" charset="0"/>
                <a:ea typeface="ＭＳ Ｐゴシック" panose="020B0600070205080204" pitchFamily="34" charset="-128"/>
              </a:defRPr>
            </a:lvl4pPr>
            <a:lvl5pPr marL="2057400" indent="-228600">
              <a:spcBef>
                <a:spcPct val="20000"/>
              </a:spcBef>
              <a:buChar char="»"/>
              <a:defRPr>
                <a:solidFill>
                  <a:srgbClr val="FF9300"/>
                </a:solidFill>
                <a:latin typeface="Candara" panose="020E0502030303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a:solidFill>
                  <a:srgbClr val="FF9300"/>
                </a:solidFill>
                <a:latin typeface="Candara" panose="020E0502030303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a:solidFill>
                  <a:srgbClr val="FF9300"/>
                </a:solidFill>
                <a:latin typeface="Candara" panose="020E0502030303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a:solidFill>
                  <a:srgbClr val="FF9300"/>
                </a:solidFill>
                <a:latin typeface="Candara" panose="020E0502030303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a:solidFill>
                  <a:srgbClr val="FF9300"/>
                </a:solidFill>
                <a:latin typeface="Candara" panose="020E0502030303020204" pitchFamily="34" charset="0"/>
                <a:ea typeface="ＭＳ Ｐゴシック" panose="020B0600070205080204" pitchFamily="34" charset="-128"/>
              </a:defRPr>
            </a:lvl9pPr>
          </a:lstStyle>
          <a:p>
            <a:pPr algn="r" eaLnBrk="1" hangingPunct="1">
              <a:spcBef>
                <a:spcPct val="0"/>
              </a:spcBef>
              <a:buFontTx/>
              <a:buNone/>
            </a:pPr>
            <a:r>
              <a:rPr lang="en-US" altLang="en-US" sz="1400">
                <a:latin typeface="Lucida Grande" panose="020B0600040502020204" pitchFamily="34" charset="0"/>
                <a:sym typeface="Lucida Grande" panose="020B0600040502020204" pitchFamily="34" charset="0"/>
              </a:rPr>
              <a:t>[Courtesy: Bill Dally]</a:t>
            </a:r>
          </a:p>
        </p:txBody>
      </p:sp>
    </p:spTree>
  </p:cSld>
  <p:clrMapOvr>
    <a:masterClrMapping/>
  </p:clrMapOvr>
  <p:transition advClick="0" advTm="20090"/>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1">
            <a:extLst>
              <a:ext uri="{FF2B5EF4-FFF2-40B4-BE49-F238E27FC236}">
                <a16:creationId xmlns:a16="http://schemas.microsoft.com/office/drawing/2014/main" id="{DF8FCA49-1143-C34B-B99B-5F85400162FF}"/>
              </a:ext>
            </a:extLst>
          </p:cNvPr>
          <p:cNvSpPr>
            <a:spLocks noGrp="1" noChangeArrowheads="1"/>
          </p:cNvSpPr>
          <p:nvPr>
            <p:ph type="title"/>
          </p:nvPr>
        </p:nvSpPr>
        <p:spPr/>
        <p:txBody>
          <a:bodyPr/>
          <a:lstStyle/>
          <a:p>
            <a:r>
              <a:rPr lang="en-US" altLang="en-US"/>
              <a:t>Today’</a:t>
            </a:r>
            <a:r>
              <a:rPr lang="en-US" altLang="ja-JP"/>
              <a:t>s VLSI Capability</a:t>
            </a:r>
            <a:endParaRPr lang="en-US" altLang="en-US"/>
          </a:p>
        </p:txBody>
      </p:sp>
      <p:pic>
        <p:nvPicPr>
          <p:cNvPr id="33794" name="Picture 2">
            <a:extLst>
              <a:ext uri="{FF2B5EF4-FFF2-40B4-BE49-F238E27FC236}">
                <a16:creationId xmlns:a16="http://schemas.microsoft.com/office/drawing/2014/main" id="{B4ECA7ED-8D64-394B-BDF4-E1B4D7B58C25}"/>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71575" y="1273175"/>
            <a:ext cx="6724650" cy="5070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grpSp>
        <p:nvGrpSpPr>
          <p:cNvPr id="33795" name="Group 3">
            <a:extLst>
              <a:ext uri="{FF2B5EF4-FFF2-40B4-BE49-F238E27FC236}">
                <a16:creationId xmlns:a16="http://schemas.microsoft.com/office/drawing/2014/main" id="{7F4745D6-14B4-8945-BEB3-603C007146A2}"/>
              </a:ext>
            </a:extLst>
          </p:cNvPr>
          <p:cNvGrpSpPr>
            <a:grpSpLocks/>
          </p:cNvGrpSpPr>
          <p:nvPr/>
        </p:nvGrpSpPr>
        <p:grpSpPr bwMode="auto">
          <a:xfrm>
            <a:off x="361950" y="1901825"/>
            <a:ext cx="2727325" cy="1682750"/>
            <a:chOff x="0" y="-9"/>
            <a:chExt cx="1782" cy="1176"/>
          </a:xfrm>
        </p:grpSpPr>
        <p:sp>
          <p:nvSpPr>
            <p:cNvPr id="33799" name="AutoShape 4">
              <a:extLst>
                <a:ext uri="{FF2B5EF4-FFF2-40B4-BE49-F238E27FC236}">
                  <a16:creationId xmlns:a16="http://schemas.microsoft.com/office/drawing/2014/main" id="{FF665CFB-926A-754C-AB55-B63A12CC8E3C}"/>
                </a:ext>
              </a:extLst>
            </p:cNvPr>
            <p:cNvSpPr>
              <a:spLocks/>
            </p:cNvSpPr>
            <p:nvPr/>
          </p:nvSpPr>
          <p:spPr bwMode="auto">
            <a:xfrm>
              <a:off x="1" y="-9"/>
              <a:ext cx="1781" cy="1176"/>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1 w 21600"/>
                <a:gd name="T11" fmla="*/ 0 h 21600"/>
                <a:gd name="T12" fmla="*/ 1 w 21600"/>
                <a:gd name="T13" fmla="*/ 0 h 21600"/>
                <a:gd name="T14" fmla="*/ 1 w 21600"/>
                <a:gd name="T15" fmla="*/ 0 h 21600"/>
                <a:gd name="T16" fmla="*/ 1 w 21600"/>
                <a:gd name="T17" fmla="*/ 0 h 21600"/>
                <a:gd name="T18" fmla="*/ 1 w 21600"/>
                <a:gd name="T19" fmla="*/ 0 h 21600"/>
                <a:gd name="T20" fmla="*/ 1 w 21600"/>
                <a:gd name="T21" fmla="*/ 0 h 21600"/>
                <a:gd name="T22" fmla="*/ 1 w 21600"/>
                <a:gd name="T23" fmla="*/ 0 h 21600"/>
                <a:gd name="T24" fmla="*/ 0 w 21600"/>
                <a:gd name="T25" fmla="*/ 0 h 21600"/>
                <a:gd name="T26" fmla="*/ 0 w 21600"/>
                <a:gd name="T27" fmla="*/ 0 h 21600"/>
                <a:gd name="T28" fmla="*/ 0 w 21600"/>
                <a:gd name="T29" fmla="*/ 0 h 2160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1600"/>
                <a:gd name="T46" fmla="*/ 0 h 21600"/>
                <a:gd name="T47" fmla="*/ 21600 w 21600"/>
                <a:gd name="T48" fmla="*/ 21600 h 2160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1600" h="21600">
                  <a:moveTo>
                    <a:pt x="0" y="5772"/>
                  </a:moveTo>
                  <a:lnTo>
                    <a:pt x="0" y="8410"/>
                  </a:lnTo>
                  <a:lnTo>
                    <a:pt x="0" y="12367"/>
                  </a:lnTo>
                  <a:lnTo>
                    <a:pt x="0" y="21600"/>
                  </a:lnTo>
                  <a:lnTo>
                    <a:pt x="11295" y="21600"/>
                  </a:lnTo>
                  <a:lnTo>
                    <a:pt x="16136" y="21600"/>
                  </a:lnTo>
                  <a:lnTo>
                    <a:pt x="19363" y="21600"/>
                  </a:lnTo>
                  <a:lnTo>
                    <a:pt x="19363" y="12367"/>
                  </a:lnTo>
                  <a:lnTo>
                    <a:pt x="19363" y="8410"/>
                  </a:lnTo>
                  <a:lnTo>
                    <a:pt x="19363" y="5772"/>
                  </a:lnTo>
                  <a:lnTo>
                    <a:pt x="16136" y="5772"/>
                  </a:lnTo>
                  <a:lnTo>
                    <a:pt x="21600" y="0"/>
                  </a:lnTo>
                  <a:lnTo>
                    <a:pt x="11295" y="5772"/>
                  </a:lnTo>
                  <a:lnTo>
                    <a:pt x="0" y="5772"/>
                  </a:lnTo>
                  <a:close/>
                  <a:moveTo>
                    <a:pt x="0" y="5772"/>
                  </a:moveTo>
                </a:path>
              </a:pathLst>
            </a:custGeom>
            <a:solidFill>
              <a:schemeClr val="accent1"/>
            </a:solidFill>
            <a:ln w="12700">
              <a:solidFill>
                <a:schemeClr val="tx1"/>
              </a:solidFill>
              <a:miter lim="800000"/>
              <a:headEnd/>
              <a:tailEnd/>
            </a:ln>
          </p:spPr>
          <p:txBody>
            <a:bodyPr lIns="0" tIns="0" rIns="0" bIns="0"/>
            <a:lstStyle/>
            <a:p>
              <a:endParaRPr lang="en-US"/>
            </a:p>
          </p:txBody>
        </p:sp>
        <p:sp>
          <p:nvSpPr>
            <p:cNvPr id="33800" name="Rectangle 5">
              <a:extLst>
                <a:ext uri="{FF2B5EF4-FFF2-40B4-BE49-F238E27FC236}">
                  <a16:creationId xmlns:a16="http://schemas.microsoft.com/office/drawing/2014/main" id="{7730EBCE-9FD6-7F47-BDD8-CEDB9EDB464C}"/>
                </a:ext>
              </a:extLst>
            </p:cNvPr>
            <p:cNvSpPr>
              <a:spLocks/>
            </p:cNvSpPr>
            <p:nvPr/>
          </p:nvSpPr>
          <p:spPr bwMode="auto">
            <a:xfrm>
              <a:off x="0" y="305"/>
              <a:ext cx="1695" cy="8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45155" bIns="0" anchor="ctr"/>
            <a:lstStyle>
              <a:lvl1pPr marL="342900" indent="-292100">
                <a:spcBef>
                  <a:spcPct val="20000"/>
                </a:spcBef>
                <a:buChar char="•"/>
                <a:defRPr sz="2400">
                  <a:solidFill>
                    <a:schemeClr val="tx1"/>
                  </a:solidFill>
                  <a:latin typeface="Candara" panose="020E0502030303020204" pitchFamily="34" charset="0"/>
                  <a:ea typeface="ＭＳ Ｐゴシック" panose="020B0600070205080204" pitchFamily="34" charset="-128"/>
                </a:defRPr>
              </a:lvl1pPr>
              <a:lvl2pPr marL="742950" indent="-285750">
                <a:spcBef>
                  <a:spcPct val="20000"/>
                </a:spcBef>
                <a:buChar char="–"/>
                <a:defRPr sz="2000">
                  <a:solidFill>
                    <a:schemeClr val="tx1"/>
                  </a:solidFill>
                  <a:latin typeface="Candara" panose="020E0502030303020204" pitchFamily="34" charset="0"/>
                  <a:ea typeface="ＭＳ Ｐゴシック" panose="020B0600070205080204" pitchFamily="34" charset="-128"/>
                </a:defRPr>
              </a:lvl2pPr>
              <a:lvl3pPr marL="1143000" indent="-228600">
                <a:spcBef>
                  <a:spcPct val="20000"/>
                </a:spcBef>
                <a:buChar char="•"/>
                <a:defRPr>
                  <a:solidFill>
                    <a:srgbClr val="7F7F7F"/>
                  </a:solidFill>
                  <a:latin typeface="Candara" panose="020E0502030303020204" pitchFamily="34" charset="0"/>
                  <a:ea typeface="ＭＳ Ｐゴシック" panose="020B0600070205080204" pitchFamily="34" charset="-128"/>
                </a:defRPr>
              </a:lvl3pPr>
              <a:lvl4pPr marL="1600200" indent="-228600">
                <a:spcBef>
                  <a:spcPct val="20000"/>
                </a:spcBef>
                <a:buChar char="–"/>
                <a:defRPr>
                  <a:solidFill>
                    <a:srgbClr val="941651"/>
                  </a:solidFill>
                  <a:latin typeface="Candara" panose="020E0502030303020204" pitchFamily="34" charset="0"/>
                  <a:ea typeface="ＭＳ Ｐゴシック" panose="020B0600070205080204" pitchFamily="34" charset="-128"/>
                </a:defRPr>
              </a:lvl4pPr>
              <a:lvl5pPr marL="2057400" indent="-228600">
                <a:spcBef>
                  <a:spcPct val="20000"/>
                </a:spcBef>
                <a:buChar char="»"/>
                <a:defRPr>
                  <a:solidFill>
                    <a:srgbClr val="FF9300"/>
                  </a:solidFill>
                  <a:latin typeface="Candara" panose="020E0502030303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a:solidFill>
                    <a:srgbClr val="FF9300"/>
                  </a:solidFill>
                  <a:latin typeface="Candara" panose="020E0502030303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a:solidFill>
                    <a:srgbClr val="FF9300"/>
                  </a:solidFill>
                  <a:latin typeface="Candara" panose="020E0502030303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a:solidFill>
                    <a:srgbClr val="FF9300"/>
                  </a:solidFill>
                  <a:latin typeface="Candara" panose="020E0502030303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a:solidFill>
                    <a:srgbClr val="FF9300"/>
                  </a:solidFill>
                  <a:latin typeface="Candara" panose="020E0502030303020204" pitchFamily="34" charset="0"/>
                  <a:ea typeface="ＭＳ Ｐゴシック" panose="020B0600070205080204" pitchFamily="34" charset="-128"/>
                </a:defRPr>
              </a:lvl9pPr>
            </a:lstStyle>
            <a:p>
              <a:pPr eaLnBrk="1" hangingPunct="1">
                <a:spcBef>
                  <a:spcPct val="0"/>
                </a:spcBef>
                <a:buFontTx/>
                <a:buNone/>
              </a:pPr>
              <a:r>
                <a:rPr lang="en-US" altLang="en-US" sz="2300" i="1">
                  <a:latin typeface="Arial" panose="020B0604020202020204" pitchFamily="34" charset="0"/>
                  <a:cs typeface="Arial" panose="020B0604020202020204" pitchFamily="34" charset="0"/>
                  <a:sym typeface="Arial" panose="020B0604020202020204" pitchFamily="34" charset="0"/>
                </a:rPr>
                <a:t>1. Exploits Ample Computation!</a:t>
              </a:r>
            </a:p>
          </p:txBody>
        </p:sp>
      </p:grpSp>
      <p:grpSp>
        <p:nvGrpSpPr>
          <p:cNvPr id="33796" name="Group 6">
            <a:extLst>
              <a:ext uri="{FF2B5EF4-FFF2-40B4-BE49-F238E27FC236}">
                <a16:creationId xmlns:a16="http://schemas.microsoft.com/office/drawing/2014/main" id="{D95717C8-75E4-9942-B88C-933B9E3A6929}"/>
              </a:ext>
            </a:extLst>
          </p:cNvPr>
          <p:cNvGrpSpPr>
            <a:grpSpLocks/>
          </p:cNvGrpSpPr>
          <p:nvPr/>
        </p:nvGrpSpPr>
        <p:grpSpPr bwMode="auto">
          <a:xfrm>
            <a:off x="3411538" y="3117850"/>
            <a:ext cx="3386137" cy="2057400"/>
            <a:chOff x="0" y="0"/>
            <a:chExt cx="2023" cy="1440"/>
          </a:xfrm>
        </p:grpSpPr>
        <p:sp>
          <p:nvSpPr>
            <p:cNvPr id="33797" name="AutoShape 7">
              <a:extLst>
                <a:ext uri="{FF2B5EF4-FFF2-40B4-BE49-F238E27FC236}">
                  <a16:creationId xmlns:a16="http://schemas.microsoft.com/office/drawing/2014/main" id="{27153F23-EB17-6D48-A32B-32B0D8FFBC3D}"/>
                </a:ext>
              </a:extLst>
            </p:cNvPr>
            <p:cNvSpPr>
              <a:spLocks/>
            </p:cNvSpPr>
            <p:nvPr/>
          </p:nvSpPr>
          <p:spPr bwMode="auto">
            <a:xfrm>
              <a:off x="0" y="0"/>
              <a:ext cx="1796" cy="1440"/>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1 w 21600"/>
                <a:gd name="T13" fmla="*/ 0 h 21600"/>
                <a:gd name="T14" fmla="*/ 1 w 21600"/>
                <a:gd name="T15" fmla="*/ 0 h 21600"/>
                <a:gd name="T16" fmla="*/ 1 w 21600"/>
                <a:gd name="T17" fmla="*/ 0 h 21600"/>
                <a:gd name="T18" fmla="*/ 1 w 21600"/>
                <a:gd name="T19" fmla="*/ 0 h 21600"/>
                <a:gd name="T20" fmla="*/ 0 w 21600"/>
                <a:gd name="T21" fmla="*/ 0 h 21600"/>
                <a:gd name="T22" fmla="*/ 0 w 21600"/>
                <a:gd name="T23" fmla="*/ 0 h 21600"/>
                <a:gd name="T24" fmla="*/ 0 w 21600"/>
                <a:gd name="T25" fmla="*/ 0 h 21600"/>
                <a:gd name="T26" fmla="*/ 0 w 21600"/>
                <a:gd name="T27" fmla="*/ 0 h 21600"/>
                <a:gd name="T28" fmla="*/ 0 w 21600"/>
                <a:gd name="T29" fmla="*/ 0 h 2160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1600"/>
                <a:gd name="T46" fmla="*/ 0 h 21600"/>
                <a:gd name="T47" fmla="*/ 21600 w 21600"/>
                <a:gd name="T48" fmla="*/ 21600 h 2160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1600" h="21600">
                  <a:moveTo>
                    <a:pt x="1068" y="8667"/>
                  </a:moveTo>
                  <a:lnTo>
                    <a:pt x="1068" y="10822"/>
                  </a:lnTo>
                  <a:lnTo>
                    <a:pt x="1068" y="14056"/>
                  </a:lnTo>
                  <a:lnTo>
                    <a:pt x="1068" y="21600"/>
                  </a:lnTo>
                  <a:lnTo>
                    <a:pt x="4490" y="21600"/>
                  </a:lnTo>
                  <a:lnTo>
                    <a:pt x="9623" y="21600"/>
                  </a:lnTo>
                  <a:lnTo>
                    <a:pt x="21600" y="21600"/>
                  </a:lnTo>
                  <a:lnTo>
                    <a:pt x="21600" y="14056"/>
                  </a:lnTo>
                  <a:lnTo>
                    <a:pt x="21600" y="10822"/>
                  </a:lnTo>
                  <a:lnTo>
                    <a:pt x="21600" y="8667"/>
                  </a:lnTo>
                  <a:lnTo>
                    <a:pt x="9623" y="8667"/>
                  </a:lnTo>
                  <a:lnTo>
                    <a:pt x="0" y="0"/>
                  </a:lnTo>
                  <a:lnTo>
                    <a:pt x="4490" y="8667"/>
                  </a:lnTo>
                  <a:lnTo>
                    <a:pt x="1068" y="8667"/>
                  </a:lnTo>
                  <a:close/>
                  <a:moveTo>
                    <a:pt x="1068" y="8667"/>
                  </a:moveTo>
                </a:path>
              </a:pathLst>
            </a:custGeom>
            <a:solidFill>
              <a:schemeClr val="accent1"/>
            </a:solidFill>
            <a:ln w="12700">
              <a:solidFill>
                <a:schemeClr val="tx1"/>
              </a:solidFill>
              <a:miter lim="800000"/>
              <a:headEnd/>
              <a:tailEnd/>
            </a:ln>
          </p:spPr>
          <p:txBody>
            <a:bodyPr lIns="0" tIns="0" rIns="0" bIns="0"/>
            <a:lstStyle/>
            <a:p>
              <a:endParaRPr lang="en-US"/>
            </a:p>
          </p:txBody>
        </p:sp>
        <p:sp>
          <p:nvSpPr>
            <p:cNvPr id="33798" name="Rectangle 8">
              <a:extLst>
                <a:ext uri="{FF2B5EF4-FFF2-40B4-BE49-F238E27FC236}">
                  <a16:creationId xmlns:a16="http://schemas.microsoft.com/office/drawing/2014/main" id="{73A1804B-0FB8-2D4A-8CFE-69A05276FE73}"/>
                </a:ext>
              </a:extLst>
            </p:cNvPr>
            <p:cNvSpPr>
              <a:spLocks/>
            </p:cNvSpPr>
            <p:nvPr/>
          </p:nvSpPr>
          <p:spPr bwMode="auto">
            <a:xfrm>
              <a:off x="89" y="577"/>
              <a:ext cx="1934" cy="8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45155" bIns="0" anchor="ctr"/>
            <a:lstStyle>
              <a:lvl1pPr marL="342900" indent="-252413">
                <a:spcBef>
                  <a:spcPct val="20000"/>
                </a:spcBef>
                <a:buChar char="•"/>
                <a:defRPr sz="2400">
                  <a:solidFill>
                    <a:schemeClr val="tx1"/>
                  </a:solidFill>
                  <a:latin typeface="Candara" panose="020E0502030303020204" pitchFamily="34" charset="0"/>
                  <a:ea typeface="ＭＳ Ｐゴシック" panose="020B0600070205080204" pitchFamily="34" charset="-128"/>
                </a:defRPr>
              </a:lvl1pPr>
              <a:lvl2pPr marL="742950" indent="-285750">
                <a:spcBef>
                  <a:spcPct val="20000"/>
                </a:spcBef>
                <a:buChar char="–"/>
                <a:defRPr sz="2000">
                  <a:solidFill>
                    <a:schemeClr val="tx1"/>
                  </a:solidFill>
                  <a:latin typeface="Candara" panose="020E0502030303020204" pitchFamily="34" charset="0"/>
                  <a:ea typeface="ＭＳ Ｐゴシック" panose="020B0600070205080204" pitchFamily="34" charset="-128"/>
                </a:defRPr>
              </a:lvl2pPr>
              <a:lvl3pPr marL="1143000" indent="-228600">
                <a:spcBef>
                  <a:spcPct val="20000"/>
                </a:spcBef>
                <a:buChar char="•"/>
                <a:defRPr>
                  <a:solidFill>
                    <a:srgbClr val="7F7F7F"/>
                  </a:solidFill>
                  <a:latin typeface="Candara" panose="020E0502030303020204" pitchFamily="34" charset="0"/>
                  <a:ea typeface="ＭＳ Ｐゴシック" panose="020B0600070205080204" pitchFamily="34" charset="-128"/>
                </a:defRPr>
              </a:lvl3pPr>
              <a:lvl4pPr marL="1600200" indent="-228600">
                <a:spcBef>
                  <a:spcPct val="20000"/>
                </a:spcBef>
                <a:buChar char="–"/>
                <a:defRPr>
                  <a:solidFill>
                    <a:srgbClr val="941651"/>
                  </a:solidFill>
                  <a:latin typeface="Candara" panose="020E0502030303020204" pitchFamily="34" charset="0"/>
                  <a:ea typeface="ＭＳ Ｐゴシック" panose="020B0600070205080204" pitchFamily="34" charset="-128"/>
                </a:defRPr>
              </a:lvl4pPr>
              <a:lvl5pPr marL="2057400" indent="-228600">
                <a:spcBef>
                  <a:spcPct val="20000"/>
                </a:spcBef>
                <a:buChar char="»"/>
                <a:defRPr>
                  <a:solidFill>
                    <a:srgbClr val="FF9300"/>
                  </a:solidFill>
                  <a:latin typeface="Candara" panose="020E0502030303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a:solidFill>
                    <a:srgbClr val="FF9300"/>
                  </a:solidFill>
                  <a:latin typeface="Candara" panose="020E0502030303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a:solidFill>
                    <a:srgbClr val="FF9300"/>
                  </a:solidFill>
                  <a:latin typeface="Candara" panose="020E0502030303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a:solidFill>
                    <a:srgbClr val="FF9300"/>
                  </a:solidFill>
                  <a:latin typeface="Candara" panose="020E0502030303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a:solidFill>
                    <a:srgbClr val="FF9300"/>
                  </a:solidFill>
                  <a:latin typeface="Candara" panose="020E0502030303020204" pitchFamily="34" charset="0"/>
                  <a:ea typeface="ＭＳ Ｐゴシック" panose="020B0600070205080204" pitchFamily="34" charset="-128"/>
                </a:defRPr>
              </a:lvl9pPr>
            </a:lstStyle>
            <a:p>
              <a:pPr eaLnBrk="1" hangingPunct="1">
                <a:spcBef>
                  <a:spcPct val="0"/>
                </a:spcBef>
                <a:buFontTx/>
                <a:buNone/>
              </a:pPr>
              <a:r>
                <a:rPr lang="en-US" altLang="en-US" sz="2300" i="1">
                  <a:latin typeface="Arial" panose="020B0604020202020204" pitchFamily="34" charset="0"/>
                  <a:cs typeface="Arial" panose="020B0604020202020204" pitchFamily="34" charset="0"/>
                  <a:sym typeface="Arial" panose="020B0604020202020204" pitchFamily="34" charset="0"/>
                </a:rPr>
                <a:t>2. Requires Efficient Communication!</a:t>
              </a:r>
            </a:p>
          </p:txBody>
        </p:sp>
      </p:grpSp>
      <p:sp>
        <p:nvSpPr>
          <p:cNvPr id="11" name="Rectangle 3">
            <a:extLst>
              <a:ext uri="{FF2B5EF4-FFF2-40B4-BE49-F238E27FC236}">
                <a16:creationId xmlns:a16="http://schemas.microsoft.com/office/drawing/2014/main" id="{127AD07E-52F3-AB42-BA24-AF19BEEA3774}"/>
              </a:ext>
            </a:extLst>
          </p:cNvPr>
          <p:cNvSpPr>
            <a:spLocks/>
          </p:cNvSpPr>
          <p:nvPr/>
        </p:nvSpPr>
        <p:spPr bwMode="auto">
          <a:xfrm>
            <a:off x="7288213" y="6481763"/>
            <a:ext cx="1789112"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39687" bIns="0" anchor="ctr">
            <a:spAutoFit/>
          </a:bodyPr>
          <a:lstStyle>
            <a:lvl1pPr marL="38100">
              <a:spcBef>
                <a:spcPct val="20000"/>
              </a:spcBef>
              <a:buChar char="•"/>
              <a:defRPr sz="2400">
                <a:solidFill>
                  <a:schemeClr val="tx1"/>
                </a:solidFill>
                <a:latin typeface="Candara" panose="020E0502030303020204" pitchFamily="34" charset="0"/>
                <a:ea typeface="ＭＳ Ｐゴシック" panose="020B0600070205080204" pitchFamily="34" charset="-128"/>
              </a:defRPr>
            </a:lvl1pPr>
            <a:lvl2pPr marL="742950" indent="-285750">
              <a:spcBef>
                <a:spcPct val="20000"/>
              </a:spcBef>
              <a:buChar char="–"/>
              <a:defRPr sz="2000">
                <a:solidFill>
                  <a:schemeClr val="tx1"/>
                </a:solidFill>
                <a:latin typeface="Candara" panose="020E0502030303020204" pitchFamily="34" charset="0"/>
                <a:ea typeface="ＭＳ Ｐゴシック" panose="020B0600070205080204" pitchFamily="34" charset="-128"/>
              </a:defRPr>
            </a:lvl2pPr>
            <a:lvl3pPr marL="1143000" indent="-228600">
              <a:spcBef>
                <a:spcPct val="20000"/>
              </a:spcBef>
              <a:buChar char="•"/>
              <a:defRPr>
                <a:solidFill>
                  <a:srgbClr val="7F7F7F"/>
                </a:solidFill>
                <a:latin typeface="Candara" panose="020E0502030303020204" pitchFamily="34" charset="0"/>
                <a:ea typeface="ＭＳ Ｐゴシック" panose="020B0600070205080204" pitchFamily="34" charset="-128"/>
              </a:defRPr>
            </a:lvl3pPr>
            <a:lvl4pPr marL="1600200" indent="-228600">
              <a:spcBef>
                <a:spcPct val="20000"/>
              </a:spcBef>
              <a:buChar char="–"/>
              <a:defRPr>
                <a:solidFill>
                  <a:srgbClr val="941651"/>
                </a:solidFill>
                <a:latin typeface="Candara" panose="020E0502030303020204" pitchFamily="34" charset="0"/>
                <a:ea typeface="ＭＳ Ｐゴシック" panose="020B0600070205080204" pitchFamily="34" charset="-128"/>
              </a:defRPr>
            </a:lvl4pPr>
            <a:lvl5pPr marL="2057400" indent="-228600">
              <a:spcBef>
                <a:spcPct val="20000"/>
              </a:spcBef>
              <a:buChar char="»"/>
              <a:defRPr>
                <a:solidFill>
                  <a:srgbClr val="FF9300"/>
                </a:solidFill>
                <a:latin typeface="Candara" panose="020E0502030303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a:solidFill>
                  <a:srgbClr val="FF9300"/>
                </a:solidFill>
                <a:latin typeface="Candara" panose="020E0502030303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a:solidFill>
                  <a:srgbClr val="FF9300"/>
                </a:solidFill>
                <a:latin typeface="Candara" panose="020E0502030303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a:solidFill>
                  <a:srgbClr val="FF9300"/>
                </a:solidFill>
                <a:latin typeface="Candara" panose="020E0502030303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a:solidFill>
                  <a:srgbClr val="FF9300"/>
                </a:solidFill>
                <a:latin typeface="Candara" panose="020E0502030303020204" pitchFamily="34" charset="0"/>
                <a:ea typeface="ＭＳ Ｐゴシック" panose="020B0600070205080204" pitchFamily="34" charset="-128"/>
              </a:defRPr>
            </a:lvl9pPr>
          </a:lstStyle>
          <a:p>
            <a:pPr algn="r" eaLnBrk="1" hangingPunct="1">
              <a:spcBef>
                <a:spcPct val="0"/>
              </a:spcBef>
              <a:buFontTx/>
              <a:buNone/>
            </a:pPr>
            <a:r>
              <a:rPr lang="en-US" altLang="en-US" sz="1400">
                <a:latin typeface="Lucida Grande" panose="020B0600040502020204" pitchFamily="34" charset="0"/>
                <a:sym typeface="Lucida Grande" panose="020B0600040502020204" pitchFamily="34" charset="0"/>
              </a:rPr>
              <a:t>[Courtesy: Bill Dally]</a:t>
            </a:r>
          </a:p>
        </p:txBody>
      </p:sp>
    </p:spTree>
  </p:cSld>
  <p:clrMapOvr>
    <a:masterClrMapping/>
  </p:clrMapOvr>
  <p:transition advClick="0" advTm="20090"/>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1">
            <a:extLst>
              <a:ext uri="{FF2B5EF4-FFF2-40B4-BE49-F238E27FC236}">
                <a16:creationId xmlns:a16="http://schemas.microsoft.com/office/drawing/2014/main" id="{59371978-D754-C146-A00B-D1768BFD7401}"/>
              </a:ext>
            </a:extLst>
          </p:cNvPr>
          <p:cNvSpPr>
            <a:spLocks/>
          </p:cNvSpPr>
          <p:nvPr/>
        </p:nvSpPr>
        <p:spPr bwMode="auto">
          <a:xfrm>
            <a:off x="685800" y="1110742"/>
            <a:ext cx="5429250" cy="5157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34290" tIns="34290" rIns="60927" bIns="34290" anchor="ctr"/>
          <a:lstStyle>
            <a:lvl1pPr>
              <a:spcBef>
                <a:spcPct val="20000"/>
              </a:spcBef>
              <a:buChar char="•"/>
              <a:defRPr sz="2400">
                <a:solidFill>
                  <a:schemeClr val="tx1"/>
                </a:solidFill>
                <a:latin typeface="Candara" panose="020E0502030303020204" pitchFamily="34" charset="0"/>
                <a:ea typeface="ＭＳ Ｐゴシック" panose="020B0600070205080204" pitchFamily="34" charset="-128"/>
              </a:defRPr>
            </a:lvl1pPr>
            <a:lvl2pPr marL="742950" indent="-285750">
              <a:spcBef>
                <a:spcPct val="20000"/>
              </a:spcBef>
              <a:buChar char="–"/>
              <a:defRPr sz="2000">
                <a:solidFill>
                  <a:schemeClr val="tx1"/>
                </a:solidFill>
                <a:latin typeface="Candara" panose="020E0502030303020204" pitchFamily="34" charset="0"/>
                <a:ea typeface="ＭＳ Ｐゴシック" panose="020B0600070205080204" pitchFamily="34" charset="-128"/>
              </a:defRPr>
            </a:lvl2pPr>
            <a:lvl3pPr marL="1143000" indent="-228600">
              <a:spcBef>
                <a:spcPct val="20000"/>
              </a:spcBef>
              <a:buChar char="•"/>
              <a:defRPr>
                <a:solidFill>
                  <a:srgbClr val="7F7F7F"/>
                </a:solidFill>
                <a:latin typeface="Candara" panose="020E0502030303020204" pitchFamily="34" charset="0"/>
                <a:ea typeface="ＭＳ Ｐゴシック" panose="020B0600070205080204" pitchFamily="34" charset="-128"/>
              </a:defRPr>
            </a:lvl3pPr>
            <a:lvl4pPr marL="1600200" indent="-228600">
              <a:spcBef>
                <a:spcPct val="20000"/>
              </a:spcBef>
              <a:buChar char="–"/>
              <a:defRPr>
                <a:solidFill>
                  <a:srgbClr val="941651"/>
                </a:solidFill>
                <a:latin typeface="Candara" panose="020E0502030303020204" pitchFamily="34" charset="0"/>
                <a:ea typeface="ＭＳ Ｐゴシック" panose="020B0600070205080204" pitchFamily="34" charset="-128"/>
              </a:defRPr>
            </a:lvl4pPr>
            <a:lvl5pPr marL="2057400" indent="-228600">
              <a:spcBef>
                <a:spcPct val="20000"/>
              </a:spcBef>
              <a:buChar char="»"/>
              <a:defRPr>
                <a:solidFill>
                  <a:srgbClr val="FF9300"/>
                </a:solidFill>
                <a:latin typeface="Candara" panose="020E0502030303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a:solidFill>
                  <a:srgbClr val="FF9300"/>
                </a:solidFill>
                <a:latin typeface="Candara" panose="020E0502030303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a:solidFill>
                  <a:srgbClr val="FF9300"/>
                </a:solidFill>
                <a:latin typeface="Candara" panose="020E0502030303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a:solidFill>
                  <a:srgbClr val="FF9300"/>
                </a:solidFill>
                <a:latin typeface="Candara" panose="020E0502030303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a:solidFill>
                  <a:srgbClr val="FF9300"/>
                </a:solidFill>
                <a:latin typeface="Candara" panose="020E0502030303020204" pitchFamily="34" charset="0"/>
                <a:ea typeface="ＭＳ Ｐゴシック" panose="020B0600070205080204" pitchFamily="34" charset="-128"/>
              </a:defRPr>
            </a:lvl9pPr>
          </a:lstStyle>
          <a:p>
            <a:pPr eaLnBrk="1" hangingPunct="1">
              <a:spcBef>
                <a:spcPct val="0"/>
              </a:spcBef>
              <a:buFontTx/>
              <a:buNone/>
            </a:pPr>
            <a:r>
              <a:rPr lang="ja-JP" altLang="en-US" sz="2000">
                <a:sym typeface="Lucida Grande" panose="020B0600040502020204" pitchFamily="34" charset="0"/>
              </a:rPr>
              <a:t>“</a:t>
            </a:r>
            <a:r>
              <a:rPr lang="en-US" altLang="ja-JP" sz="2000" dirty="0">
                <a:sym typeface="Lucida Grande" panose="020B0600040502020204" pitchFamily="34" charset="0"/>
              </a:rPr>
              <a:t>The complexity for minimum component costs has increased at a rate of roughly a factor of two per year (see graph on next page). Certainly, over the short term this rate can be expected to continue, if not to increase. Over the longer term, the rate of increase is a bit more uncertain, although there is no reason to believe it will not remain nearly constant for at least 10 years. That means by 1975, the number of components per integrated circuit for minimum cost will be 65,000. I believe that such a large circuit can be built on a single wafer.</a:t>
            </a:r>
            <a:r>
              <a:rPr lang="ja-JP" altLang="en-US" sz="2000">
                <a:sym typeface="Lucida Grande" panose="020B0600040502020204" pitchFamily="34" charset="0"/>
              </a:rPr>
              <a:t>”</a:t>
            </a:r>
            <a:endParaRPr lang="en-US" altLang="ja-JP" sz="2000" dirty="0">
              <a:sym typeface="Lucida Grande" panose="020B0600040502020204" pitchFamily="34" charset="0"/>
            </a:endParaRPr>
          </a:p>
          <a:p>
            <a:pPr eaLnBrk="1" hangingPunct="1">
              <a:spcBef>
                <a:spcPct val="0"/>
              </a:spcBef>
              <a:buFontTx/>
              <a:buNone/>
            </a:pPr>
            <a:endParaRPr lang="en-US" altLang="en-US" sz="2000" dirty="0">
              <a:sym typeface="Lucida Grande" panose="020B0600040502020204" pitchFamily="34" charset="0"/>
            </a:endParaRPr>
          </a:p>
          <a:p>
            <a:pPr eaLnBrk="1" hangingPunct="1">
              <a:spcBef>
                <a:spcPct val="0"/>
              </a:spcBef>
              <a:buFontTx/>
              <a:buNone/>
            </a:pPr>
            <a:r>
              <a:rPr lang="ja-JP" altLang="en-US" sz="1600">
                <a:sym typeface="Lucida Grande" panose="020B0600040502020204" pitchFamily="34" charset="0"/>
              </a:rPr>
              <a:t>“</a:t>
            </a:r>
            <a:r>
              <a:rPr lang="en-US" altLang="ja-JP" sz="1600" dirty="0">
                <a:sym typeface="Lucida Grande" panose="020B0600040502020204" pitchFamily="34" charset="0"/>
              </a:rPr>
              <a:t>Cramming More Components onto Integrated Circuits</a:t>
            </a:r>
            <a:r>
              <a:rPr lang="ja-JP" altLang="en-US" sz="1600">
                <a:sym typeface="Lucida Grande" panose="020B0600040502020204" pitchFamily="34" charset="0"/>
              </a:rPr>
              <a:t>”</a:t>
            </a:r>
            <a:r>
              <a:rPr lang="en-US" altLang="ja-JP" sz="1600" dirty="0">
                <a:sym typeface="Lucida Grande" panose="020B0600040502020204" pitchFamily="34" charset="0"/>
              </a:rPr>
              <a:t> by Gordon E. Moore, Electronics, Vol. 38, No. 8, April 19, 1965.</a:t>
            </a:r>
            <a:endParaRPr lang="en-US" altLang="en-US" sz="1600" dirty="0">
              <a:sym typeface="Lucida Grande" panose="020B0600040502020204" pitchFamily="34" charset="0"/>
            </a:endParaRPr>
          </a:p>
        </p:txBody>
      </p:sp>
      <p:sp>
        <p:nvSpPr>
          <p:cNvPr id="34818" name="Rectangle 2">
            <a:extLst>
              <a:ext uri="{FF2B5EF4-FFF2-40B4-BE49-F238E27FC236}">
                <a16:creationId xmlns:a16="http://schemas.microsoft.com/office/drawing/2014/main" id="{3E9CA2DA-6885-C246-BE88-C48B3AAF6E4D}"/>
              </a:ext>
            </a:extLst>
          </p:cNvPr>
          <p:cNvSpPr>
            <a:spLocks noGrp="1" noChangeArrowheads="1"/>
          </p:cNvSpPr>
          <p:nvPr>
            <p:ph type="title"/>
          </p:nvPr>
        </p:nvSpPr>
        <p:spPr/>
        <p:txBody>
          <a:bodyPr/>
          <a:lstStyle/>
          <a:p>
            <a:r>
              <a:rPr lang="en-US" altLang="en-US"/>
              <a:t>Moore’</a:t>
            </a:r>
            <a:r>
              <a:rPr lang="en-US" altLang="ja-JP"/>
              <a:t>s Law</a:t>
            </a:r>
            <a:endParaRPr lang="en-US" altLang="en-US"/>
          </a:p>
        </p:txBody>
      </p:sp>
      <p:pic>
        <p:nvPicPr>
          <p:cNvPr id="34819" name="Picture 3">
            <a:extLst>
              <a:ext uri="{FF2B5EF4-FFF2-40B4-BE49-F238E27FC236}">
                <a16:creationId xmlns:a16="http://schemas.microsoft.com/office/drawing/2014/main" id="{8F0F8AE2-EE4D-0747-B32F-CE79B9411E16}"/>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15150" y="830263"/>
            <a:ext cx="1298575" cy="1298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37892" name="Picture 4">
            <a:extLst>
              <a:ext uri="{FF2B5EF4-FFF2-40B4-BE49-F238E27FC236}">
                <a16:creationId xmlns:a16="http://schemas.microsoft.com/office/drawing/2014/main" id="{2D4B3FC4-2904-B44F-AD18-3AB8C60E0FC9}"/>
              </a:ext>
            </a:extLst>
          </p:cNvPr>
          <p:cNvPicPr>
            <a:picLocks noChangeArrowheads="1"/>
          </p:cNvPicPr>
          <p:nvPr/>
        </p:nvPicPr>
        <p:blipFill>
          <a:blip r:embed="rId3"/>
          <a:srcRect/>
          <a:stretch>
            <a:fillRect/>
          </a:stretch>
        </p:blipFill>
        <p:spPr bwMode="auto">
          <a:xfrm>
            <a:off x="6696162" y="2427286"/>
            <a:ext cx="1735138" cy="1385887"/>
          </a:xfrm>
          <a:prstGeom prst="rect">
            <a:avLst/>
          </a:prstGeom>
          <a:noFill/>
          <a:ln>
            <a:noFill/>
          </a:ln>
          <a:effectLst>
            <a:softEdge rad="25400"/>
          </a:effectLst>
        </p:spPr>
      </p:pic>
      <p:pic>
        <p:nvPicPr>
          <p:cNvPr id="34821" name="Picture 5">
            <a:extLst>
              <a:ext uri="{FF2B5EF4-FFF2-40B4-BE49-F238E27FC236}">
                <a16:creationId xmlns:a16="http://schemas.microsoft.com/office/drawing/2014/main" id="{C765FA21-2C08-CC48-9F71-7AF490C313A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02363" y="4159250"/>
            <a:ext cx="2343150" cy="226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2" name="Picture 2">
            <a:extLst>
              <a:ext uri="{FF2B5EF4-FFF2-40B4-BE49-F238E27FC236}">
                <a16:creationId xmlns:a16="http://schemas.microsoft.com/office/drawing/2014/main" id="{F3E03928-B691-AE49-B1C0-626296C994F7}"/>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4375" y="800100"/>
            <a:ext cx="7715250"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35841" name="Rectangle 1">
            <a:extLst>
              <a:ext uri="{FF2B5EF4-FFF2-40B4-BE49-F238E27FC236}">
                <a16:creationId xmlns:a16="http://schemas.microsoft.com/office/drawing/2014/main" id="{CFCA4B81-58AE-4D4F-8AEF-9628D6FCB8F0}"/>
              </a:ext>
            </a:extLst>
          </p:cNvPr>
          <p:cNvSpPr>
            <a:spLocks noGrp="1" noChangeArrowheads="1"/>
          </p:cNvSpPr>
          <p:nvPr>
            <p:ph type="title"/>
          </p:nvPr>
        </p:nvSpPr>
        <p:spPr>
          <a:xfrm>
            <a:off x="2609850" y="624128"/>
            <a:ext cx="3848100" cy="527308"/>
          </a:xfrm>
        </p:spPr>
        <p:txBody>
          <a:bodyPr/>
          <a:lstStyle/>
          <a:p>
            <a:pPr algn="ctr"/>
            <a:r>
              <a:rPr lang="en-US" altLang="en-US" sz="2000" dirty="0">
                <a:solidFill>
                  <a:schemeClr val="bg1"/>
                </a:solidFill>
              </a:rPr>
              <a:t>Intel Historical Data</a:t>
            </a:r>
          </a:p>
        </p:txBody>
      </p:sp>
    </p:spTree>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5" name="Picture 1">
            <a:extLst>
              <a:ext uri="{FF2B5EF4-FFF2-40B4-BE49-F238E27FC236}">
                <a16:creationId xmlns:a16="http://schemas.microsoft.com/office/drawing/2014/main" id="{E0B4A131-4696-DA4F-990D-C4ADE107C99F}"/>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5413" cy="125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pic>
      <p:pic>
        <p:nvPicPr>
          <p:cNvPr id="36866" name="Picture 2">
            <a:extLst>
              <a:ext uri="{FF2B5EF4-FFF2-40B4-BE49-F238E27FC236}">
                <a16:creationId xmlns:a16="http://schemas.microsoft.com/office/drawing/2014/main" id="{54621B8F-E38A-834D-8296-B05D6F8FD627}"/>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5413" cy="125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pic>
      <p:sp>
        <p:nvSpPr>
          <p:cNvPr id="36867" name="Rectangle 3">
            <a:extLst>
              <a:ext uri="{FF2B5EF4-FFF2-40B4-BE49-F238E27FC236}">
                <a16:creationId xmlns:a16="http://schemas.microsoft.com/office/drawing/2014/main" id="{66530CE0-153E-8C4B-B30F-C58491BB3015}"/>
              </a:ext>
            </a:extLst>
          </p:cNvPr>
          <p:cNvSpPr>
            <a:spLocks noGrp="1" noChangeArrowheads="1"/>
          </p:cNvSpPr>
          <p:nvPr>
            <p:ph type="title"/>
          </p:nvPr>
        </p:nvSpPr>
        <p:spPr>
          <a:xfrm>
            <a:off x="487363" y="371475"/>
            <a:ext cx="7970837" cy="762000"/>
          </a:xfrm>
        </p:spPr>
        <p:txBody>
          <a:bodyPr/>
          <a:lstStyle/>
          <a:p>
            <a:r>
              <a:rPr lang="en-US" altLang="en-US"/>
              <a:t>Semiconductor Scaling Rates</a:t>
            </a:r>
          </a:p>
        </p:txBody>
      </p:sp>
      <p:sp>
        <p:nvSpPr>
          <p:cNvPr id="36868" name="Rectangle 4">
            <a:extLst>
              <a:ext uri="{FF2B5EF4-FFF2-40B4-BE49-F238E27FC236}">
                <a16:creationId xmlns:a16="http://schemas.microsoft.com/office/drawing/2014/main" id="{A2181B8E-2838-634A-B221-74B361E5491A}"/>
              </a:ext>
            </a:extLst>
          </p:cNvPr>
          <p:cNvSpPr>
            <a:spLocks noGrp="1" noChangeArrowheads="1"/>
          </p:cNvSpPr>
          <p:nvPr>
            <p:ph type="body" idx="1"/>
          </p:nvPr>
        </p:nvSpPr>
        <p:spPr>
          <a:xfrm>
            <a:off x="228600" y="1143000"/>
            <a:ext cx="8766175" cy="617538"/>
          </a:xfrm>
        </p:spPr>
        <p:txBody>
          <a:bodyPr/>
          <a:lstStyle/>
          <a:p>
            <a:pPr marL="496888" indent="-301625"/>
            <a:r>
              <a:rPr lang="en-US" altLang="en-US" sz="2200"/>
              <a:t>From Digital Systems Engineering, Dally and Poulton, 1998</a:t>
            </a:r>
          </a:p>
        </p:txBody>
      </p:sp>
      <p:graphicFrame>
        <p:nvGraphicFramePr>
          <p:cNvPr id="37893" name="Group 5">
            <a:extLst>
              <a:ext uri="{FF2B5EF4-FFF2-40B4-BE49-F238E27FC236}">
                <a16:creationId xmlns:a16="http://schemas.microsoft.com/office/drawing/2014/main" id="{72197F4B-4DF9-344D-8B0A-0A8CD5CE0AED}"/>
              </a:ext>
            </a:extLst>
          </p:cNvPr>
          <p:cNvGraphicFramePr>
            <a:graphicFrameLocks noGrp="1"/>
          </p:cNvGraphicFramePr>
          <p:nvPr/>
        </p:nvGraphicFramePr>
        <p:xfrm>
          <a:off x="487363" y="1828800"/>
          <a:ext cx="8196262" cy="4051300"/>
        </p:xfrm>
        <a:graphic>
          <a:graphicData uri="http://schemas.openxmlformats.org/drawingml/2006/table">
            <a:tbl>
              <a:tblPr/>
              <a:tblGrid>
                <a:gridCol w="4495800">
                  <a:extLst>
                    <a:ext uri="{9D8B030D-6E8A-4147-A177-3AD203B41FA5}">
                      <a16:colId xmlns:a16="http://schemas.microsoft.com/office/drawing/2014/main" val="20000"/>
                    </a:ext>
                  </a:extLst>
                </a:gridCol>
                <a:gridCol w="1255712">
                  <a:extLst>
                    <a:ext uri="{9D8B030D-6E8A-4147-A177-3AD203B41FA5}">
                      <a16:colId xmlns:a16="http://schemas.microsoft.com/office/drawing/2014/main" val="20001"/>
                    </a:ext>
                  </a:extLst>
                </a:gridCol>
                <a:gridCol w="904875">
                  <a:extLst>
                    <a:ext uri="{9D8B030D-6E8A-4147-A177-3AD203B41FA5}">
                      <a16:colId xmlns:a16="http://schemas.microsoft.com/office/drawing/2014/main" val="20002"/>
                    </a:ext>
                  </a:extLst>
                </a:gridCol>
                <a:gridCol w="1539875">
                  <a:extLst>
                    <a:ext uri="{9D8B030D-6E8A-4147-A177-3AD203B41FA5}">
                      <a16:colId xmlns:a16="http://schemas.microsoft.com/office/drawing/2014/main" val="20003"/>
                    </a:ext>
                  </a:extLst>
                </a:gridCol>
              </a:tblGrid>
              <a:tr h="606425">
                <a:tc>
                  <a:txBody>
                    <a:bodyPr/>
                    <a:lstStyle>
                      <a:lvl1pPr marL="44450" eaLnBrk="0" hangingPunct="0">
                        <a:spcBef>
                          <a:spcPct val="20000"/>
                        </a:spcBef>
                        <a:defRPr sz="20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defRPr sz="16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defRPr sz="16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44450" marR="0" lvl="0" indent="0" algn="ctr" defTabSz="914400" rtl="0" eaLnBrk="1" fontAlgn="base" latinLnBrk="0" hangingPunct="1">
                        <a:lnSpc>
                          <a:spcPct val="100000"/>
                        </a:lnSpc>
                        <a:spcBef>
                          <a:spcPct val="0"/>
                        </a:spcBef>
                        <a:spcAft>
                          <a:spcPct val="0"/>
                        </a:spcAft>
                        <a:buClrTx/>
                        <a:buSzPct val="171000"/>
                        <a:buFont typeface="Gill Sans" panose="020B0502020104020203" pitchFamily="34" charset="-79"/>
                        <a:buNone/>
                        <a:tabLst/>
                      </a:pPr>
                      <a:r>
                        <a:rPr kumimoji="0" lang="en-US" altLang="en-US" sz="2000" b="0" i="0" u="none" strike="noStrike" cap="none" normalizeH="0" baseline="0">
                          <a:ln>
                            <a:noFill/>
                          </a:ln>
                          <a:solidFill>
                            <a:schemeClr val="tx1"/>
                          </a:solidFill>
                          <a:effectLst>
                            <a:outerShdw blurRad="38100" dist="38100" dir="2700000" algn="tl">
                              <a:srgbClr val="FFFFFF"/>
                            </a:outerShdw>
                          </a:effectLst>
                          <a:latin typeface="Lucida Grande" panose="020B0600040502020204" pitchFamily="34" charset="0"/>
                          <a:ea typeface="ヒラギノ角ゴ ProN W3" panose="020B0300000000000000" pitchFamily="34" charset="-128"/>
                          <a:sym typeface="Lucida Grande" panose="020B0600040502020204" pitchFamily="34" charset="0"/>
                        </a:rPr>
                        <a:t>Parameter</a:t>
                      </a:r>
                    </a:p>
                  </a:txBody>
                  <a:tcPr marL="34290" marR="34290" marT="34290" marB="34290" anchor="ctr" horzOverflow="overflow">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lnTlToBr>
                      <a:noFill/>
                    </a:lnTlToBr>
                    <a:lnBlToTr>
                      <a:noFill/>
                    </a:lnBlToTr>
                    <a:solidFill>
                      <a:srgbClr val="DDDDDD"/>
                    </a:solidFill>
                  </a:tcPr>
                </a:tc>
                <a:tc>
                  <a:txBody>
                    <a:bodyPr/>
                    <a:lstStyle>
                      <a:lvl1pPr marL="44450" eaLnBrk="0" hangingPunct="0">
                        <a:spcBef>
                          <a:spcPct val="20000"/>
                        </a:spcBef>
                        <a:defRPr sz="20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defRPr sz="16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defRPr sz="16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44450" marR="0" lvl="0" indent="0" algn="ctr" defTabSz="914400" rtl="0" eaLnBrk="1" fontAlgn="base" latinLnBrk="0" hangingPunct="1">
                        <a:lnSpc>
                          <a:spcPct val="100000"/>
                        </a:lnSpc>
                        <a:spcBef>
                          <a:spcPct val="0"/>
                        </a:spcBef>
                        <a:spcAft>
                          <a:spcPct val="0"/>
                        </a:spcAft>
                        <a:buClrTx/>
                        <a:buSzPct val="171000"/>
                        <a:buFont typeface="Gill Sans" panose="020B0502020104020203" pitchFamily="34" charset="-79"/>
                        <a:buNone/>
                        <a:tabLst/>
                      </a:pPr>
                      <a:r>
                        <a:rPr kumimoji="0" lang="en-US" altLang="en-US" sz="1400" b="0" i="0" u="none" strike="noStrike" cap="none" normalizeH="0" baseline="0">
                          <a:ln>
                            <a:noFill/>
                          </a:ln>
                          <a:solidFill>
                            <a:schemeClr val="tx1"/>
                          </a:solidFill>
                          <a:effectLst>
                            <a:outerShdw blurRad="38100" dist="38100" dir="2700000" algn="tl">
                              <a:srgbClr val="FFFFFF"/>
                            </a:outerShdw>
                          </a:effectLst>
                          <a:latin typeface="Lucida Grande" panose="020B0600040502020204" pitchFamily="34" charset="0"/>
                          <a:ea typeface="ヒラギノ角ゴ ProN W3" panose="020B0300000000000000" pitchFamily="34" charset="-128"/>
                          <a:sym typeface="Lucida Grande" panose="020B0600040502020204" pitchFamily="34" charset="0"/>
                        </a:rPr>
                        <a:t>Current Value</a:t>
                      </a:r>
                    </a:p>
                  </a:txBody>
                  <a:tcPr marL="34290" marR="34290" marT="34290" marB="34290" anchor="ctr" horzOverflow="overflow">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lnTlToBr>
                      <a:noFill/>
                    </a:lnTlToBr>
                    <a:lnBlToTr>
                      <a:noFill/>
                    </a:lnBlToTr>
                    <a:solidFill>
                      <a:srgbClr val="DDDDDD"/>
                    </a:solidFill>
                  </a:tcPr>
                </a:tc>
                <a:tc>
                  <a:txBody>
                    <a:bodyPr/>
                    <a:lstStyle>
                      <a:lvl1pPr marL="44450" eaLnBrk="0" hangingPunct="0">
                        <a:spcBef>
                          <a:spcPct val="20000"/>
                        </a:spcBef>
                        <a:defRPr sz="20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defRPr sz="16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defRPr sz="16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44450" marR="0" lvl="0" indent="0" algn="ctr" defTabSz="914400" rtl="0" eaLnBrk="1" fontAlgn="base" latinLnBrk="0" hangingPunct="1">
                        <a:lnSpc>
                          <a:spcPct val="100000"/>
                        </a:lnSpc>
                        <a:spcBef>
                          <a:spcPct val="0"/>
                        </a:spcBef>
                        <a:spcAft>
                          <a:spcPct val="0"/>
                        </a:spcAft>
                        <a:buClrTx/>
                        <a:buSzPct val="171000"/>
                        <a:buFont typeface="Gill Sans" panose="020B0502020104020203" pitchFamily="34" charset="-79"/>
                        <a:buNone/>
                        <a:tabLst/>
                      </a:pPr>
                      <a:r>
                        <a:rPr kumimoji="0" lang="en-US" altLang="en-US" sz="1400" b="0" i="0" u="none" strike="noStrike" cap="none" normalizeH="0" baseline="0">
                          <a:ln>
                            <a:noFill/>
                          </a:ln>
                          <a:solidFill>
                            <a:schemeClr val="tx1"/>
                          </a:solidFill>
                          <a:effectLst>
                            <a:outerShdw blurRad="38100" dist="38100" dir="2700000" algn="tl">
                              <a:srgbClr val="FFFFFF"/>
                            </a:outerShdw>
                          </a:effectLst>
                          <a:latin typeface="Lucida Grande" panose="020B0600040502020204" pitchFamily="34" charset="0"/>
                          <a:ea typeface="ヒラギノ角ゴ ProN W3" panose="020B0300000000000000" pitchFamily="34" charset="-128"/>
                          <a:sym typeface="Lucida Grande" panose="020B0600040502020204" pitchFamily="34" charset="0"/>
                        </a:rPr>
                        <a:t>Yearly Factor</a:t>
                      </a:r>
                    </a:p>
                  </a:txBody>
                  <a:tcPr marL="34290" marR="34290" marT="34290" marB="34290" anchor="ctr" horzOverflow="overflow">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lnTlToBr>
                      <a:noFill/>
                    </a:lnTlToBr>
                    <a:lnBlToTr>
                      <a:noFill/>
                    </a:lnBlToTr>
                    <a:solidFill>
                      <a:srgbClr val="DDDDDD"/>
                    </a:solidFill>
                  </a:tcPr>
                </a:tc>
                <a:tc>
                  <a:txBody>
                    <a:bodyPr/>
                    <a:lstStyle>
                      <a:lvl1pPr marL="44450" eaLnBrk="0" hangingPunct="0">
                        <a:spcBef>
                          <a:spcPct val="20000"/>
                        </a:spcBef>
                        <a:defRPr sz="20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defRPr sz="16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defRPr sz="16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44450" marR="0" lvl="0" indent="0" algn="ctr" defTabSz="914400" rtl="0" eaLnBrk="1" fontAlgn="base" latinLnBrk="0" hangingPunct="1">
                        <a:lnSpc>
                          <a:spcPct val="100000"/>
                        </a:lnSpc>
                        <a:spcBef>
                          <a:spcPct val="0"/>
                        </a:spcBef>
                        <a:spcAft>
                          <a:spcPct val="0"/>
                        </a:spcAft>
                        <a:buClrTx/>
                        <a:buSzPct val="171000"/>
                        <a:buFont typeface="Gill Sans" panose="020B0502020104020203" pitchFamily="34" charset="-79"/>
                        <a:buNone/>
                        <a:tabLst/>
                      </a:pPr>
                      <a:r>
                        <a:rPr kumimoji="0" lang="en-US" altLang="en-US" sz="1400" b="0" i="0" u="none" strike="noStrike" cap="none" normalizeH="0" baseline="0">
                          <a:ln>
                            <a:noFill/>
                          </a:ln>
                          <a:solidFill>
                            <a:schemeClr val="tx1"/>
                          </a:solidFill>
                          <a:effectLst>
                            <a:outerShdw blurRad="38100" dist="38100" dir="2700000" algn="tl">
                              <a:srgbClr val="FFFFFF"/>
                            </a:outerShdw>
                          </a:effectLst>
                          <a:latin typeface="Lucida Grande" panose="020B0600040502020204" pitchFamily="34" charset="0"/>
                          <a:ea typeface="ヒラギノ角ゴ ProN W3" panose="020B0300000000000000" pitchFamily="34" charset="-128"/>
                          <a:sym typeface="Lucida Grande" panose="020B0600040502020204" pitchFamily="34" charset="0"/>
                        </a:rPr>
                        <a:t>Years to Double (Half)</a:t>
                      </a:r>
                    </a:p>
                  </a:txBody>
                  <a:tcPr marL="34290" marR="34290" marT="34290" marB="34290" anchor="ctr" horzOverflow="overflow">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lnTlToBr>
                      <a:noFill/>
                    </a:lnTlToBr>
                    <a:lnBlToTr>
                      <a:noFill/>
                    </a:lnBlToTr>
                    <a:solidFill>
                      <a:srgbClr val="DDDDDD"/>
                    </a:solidFill>
                  </a:tcPr>
                </a:tc>
                <a:extLst>
                  <a:ext uri="{0D108BD9-81ED-4DB2-BD59-A6C34878D82A}">
                    <a16:rowId xmlns:a16="http://schemas.microsoft.com/office/drawing/2014/main" val="10000"/>
                  </a:ext>
                </a:extLst>
              </a:tr>
              <a:tr h="492125">
                <a:tc>
                  <a:txBody>
                    <a:bodyPr/>
                    <a:lstStyle>
                      <a:lvl1pPr marL="44450" eaLnBrk="0" hangingPunct="0">
                        <a:spcBef>
                          <a:spcPct val="20000"/>
                        </a:spcBef>
                        <a:defRPr sz="20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defRPr sz="16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defRPr sz="16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44450" marR="0" lvl="0" indent="0" algn="ctr" defTabSz="914400" rtl="0" eaLnBrk="1" fontAlgn="base" latinLnBrk="0" hangingPunct="1">
                        <a:lnSpc>
                          <a:spcPct val="100000"/>
                        </a:lnSpc>
                        <a:spcBef>
                          <a:spcPct val="0"/>
                        </a:spcBef>
                        <a:spcAft>
                          <a:spcPct val="0"/>
                        </a:spcAft>
                        <a:buClrTx/>
                        <a:buSzPct val="171000"/>
                        <a:buFont typeface="Gill Sans" panose="020B0502020104020203" pitchFamily="34" charset="-79"/>
                        <a:buNone/>
                        <a:tabLst/>
                      </a:pPr>
                      <a:r>
                        <a:rPr kumimoji="0" lang="en-US" altLang="en-US" sz="2000" b="0" i="0" u="none" strike="noStrike" cap="none" normalizeH="0" baseline="0">
                          <a:ln>
                            <a:noFill/>
                          </a:ln>
                          <a:solidFill>
                            <a:schemeClr val="tx1"/>
                          </a:solidFill>
                          <a:effectLst>
                            <a:outerShdw blurRad="38100" dist="38100" dir="2700000" algn="tl">
                              <a:srgbClr val="FFFFFF"/>
                            </a:outerShdw>
                          </a:effectLst>
                          <a:latin typeface="Lucida Grande" panose="020B0600040502020204" pitchFamily="34" charset="0"/>
                          <a:ea typeface="ヒラギノ角ゴ ProN W3" panose="020B0300000000000000" pitchFamily="34" charset="-128"/>
                          <a:sym typeface="Lucida Grande" panose="020B0600040502020204" pitchFamily="34" charset="0"/>
                        </a:rPr>
                        <a:t>Moore</a:t>
                      </a:r>
                      <a:r>
                        <a:rPr kumimoji="0" lang="ja-JP" altLang="en-US" sz="2000" b="0" i="0" u="none" strike="noStrike" cap="none" normalizeH="0" baseline="0">
                          <a:ln>
                            <a:noFill/>
                          </a:ln>
                          <a:solidFill>
                            <a:schemeClr val="tx1"/>
                          </a:solidFill>
                          <a:effectLst>
                            <a:outerShdw blurRad="38100" dist="38100" dir="2700000" algn="tl">
                              <a:srgbClr val="FFFFFF"/>
                            </a:outerShdw>
                          </a:effectLst>
                          <a:latin typeface="Lucida Grande" panose="020B0600040502020204" pitchFamily="34" charset="0"/>
                          <a:ea typeface="ヒラギノ角ゴ ProN W3" panose="020B0300000000000000" pitchFamily="34" charset="-128"/>
                          <a:sym typeface="Lucida Grande" panose="020B0600040502020204" pitchFamily="34" charset="0"/>
                        </a:rPr>
                        <a:t>’</a:t>
                      </a:r>
                      <a:r>
                        <a:rPr kumimoji="0" lang="en-US" altLang="ja-JP" sz="2000" b="0" i="0" u="none" strike="noStrike" cap="none" normalizeH="0" baseline="0">
                          <a:ln>
                            <a:noFill/>
                          </a:ln>
                          <a:solidFill>
                            <a:schemeClr val="tx1"/>
                          </a:solidFill>
                          <a:effectLst>
                            <a:outerShdw blurRad="38100" dist="38100" dir="2700000" algn="tl">
                              <a:srgbClr val="FFFFFF"/>
                            </a:outerShdw>
                          </a:effectLst>
                          <a:latin typeface="Lucida Grande" panose="020B0600040502020204" pitchFamily="34" charset="0"/>
                          <a:ea typeface="ヒラギノ角ゴ ProN W3" panose="020B0300000000000000" pitchFamily="34" charset="-128"/>
                          <a:sym typeface="Lucida Grande" panose="020B0600040502020204" pitchFamily="34" charset="0"/>
                        </a:rPr>
                        <a:t>s Law (grids on a die)**</a:t>
                      </a:r>
                      <a:endParaRPr kumimoji="0" lang="en-US" altLang="en-US" sz="2000" b="0" i="0" u="none" strike="noStrike" cap="none" normalizeH="0" baseline="0">
                        <a:ln>
                          <a:noFill/>
                        </a:ln>
                        <a:solidFill>
                          <a:schemeClr val="tx1"/>
                        </a:solidFill>
                        <a:effectLst>
                          <a:outerShdw blurRad="38100" dist="38100" dir="2700000" algn="tl">
                            <a:srgbClr val="FFFFFF"/>
                          </a:outerShdw>
                        </a:effectLst>
                        <a:latin typeface="Lucida Grande" panose="020B0600040502020204" pitchFamily="34" charset="0"/>
                        <a:ea typeface="ヒラギノ角ゴ ProN W3" panose="020B0300000000000000" pitchFamily="34" charset="-128"/>
                        <a:sym typeface="Lucida Grande" panose="020B0600040502020204" pitchFamily="34" charset="0"/>
                      </a:endParaRPr>
                    </a:p>
                  </a:txBody>
                  <a:tcPr marL="34290" marR="34290" marT="34290" marB="34290" anchor="ctr" horzOverflow="overflow">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lnTlToBr>
                      <a:noFill/>
                    </a:lnTlToBr>
                    <a:lnBlToTr>
                      <a:noFill/>
                    </a:lnBlToTr>
                    <a:solidFill>
                      <a:srgbClr val="DDDDDD"/>
                    </a:solidFill>
                  </a:tcPr>
                </a:tc>
                <a:tc>
                  <a:txBody>
                    <a:bodyPr/>
                    <a:lstStyle>
                      <a:lvl1pPr marL="44450" eaLnBrk="0" hangingPunct="0">
                        <a:spcBef>
                          <a:spcPct val="20000"/>
                        </a:spcBef>
                        <a:defRPr sz="20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defRPr sz="16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defRPr sz="16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44450" marR="0" lvl="0" indent="0" algn="ctr" defTabSz="914400" rtl="0" eaLnBrk="1" fontAlgn="base" latinLnBrk="0" hangingPunct="1">
                        <a:lnSpc>
                          <a:spcPct val="100000"/>
                        </a:lnSpc>
                        <a:spcBef>
                          <a:spcPct val="0"/>
                        </a:spcBef>
                        <a:spcAft>
                          <a:spcPct val="0"/>
                        </a:spcAft>
                        <a:buClrTx/>
                        <a:buSzPct val="171000"/>
                        <a:buFont typeface="Gill Sans" panose="020B0502020104020203" pitchFamily="34" charset="-79"/>
                        <a:buNone/>
                        <a:tabLst/>
                      </a:pPr>
                      <a:r>
                        <a:rPr kumimoji="0" lang="en-US" altLang="en-US" sz="2000" b="0" i="0" u="none" strike="noStrike" cap="none" normalizeH="0" baseline="0">
                          <a:ln>
                            <a:noFill/>
                          </a:ln>
                          <a:solidFill>
                            <a:schemeClr val="tx1"/>
                          </a:solidFill>
                          <a:effectLst>
                            <a:outerShdw blurRad="38100" dist="38100" dir="2700000" algn="tl">
                              <a:srgbClr val="FFFFFF"/>
                            </a:outerShdw>
                          </a:effectLst>
                          <a:latin typeface="Lucida Grande" panose="020B0600040502020204" pitchFamily="34" charset="0"/>
                          <a:ea typeface="ヒラギノ角ゴ ProN W3" panose="020B0300000000000000" pitchFamily="34" charset="-128"/>
                          <a:sym typeface="Lucida Grande" panose="020B0600040502020204" pitchFamily="34" charset="0"/>
                        </a:rPr>
                        <a:t>      1 B</a:t>
                      </a:r>
                    </a:p>
                  </a:txBody>
                  <a:tcPr marL="34290" marR="34290" marT="34290" marB="34290" anchor="ctr" horzOverflow="overflow">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lnTlToBr>
                      <a:noFill/>
                    </a:lnTlToBr>
                    <a:lnBlToTr>
                      <a:noFill/>
                    </a:lnBlToTr>
                    <a:solidFill>
                      <a:srgbClr val="DDDDDD"/>
                    </a:solidFill>
                  </a:tcPr>
                </a:tc>
                <a:tc>
                  <a:txBody>
                    <a:bodyPr/>
                    <a:lstStyle>
                      <a:lvl1pPr marL="44450" eaLnBrk="0" hangingPunct="0">
                        <a:spcBef>
                          <a:spcPct val="20000"/>
                        </a:spcBef>
                        <a:defRPr sz="20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defRPr sz="16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defRPr sz="16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44450" marR="0" lvl="0" indent="0" algn="ctr" defTabSz="914400" rtl="0" eaLnBrk="1" fontAlgn="base" latinLnBrk="0" hangingPunct="1">
                        <a:lnSpc>
                          <a:spcPct val="100000"/>
                        </a:lnSpc>
                        <a:spcBef>
                          <a:spcPct val="0"/>
                        </a:spcBef>
                        <a:spcAft>
                          <a:spcPct val="0"/>
                        </a:spcAft>
                        <a:buClrTx/>
                        <a:buSzPct val="171000"/>
                        <a:buFont typeface="Gill Sans" panose="020B0502020104020203" pitchFamily="34" charset="-79"/>
                        <a:buNone/>
                        <a:tabLst/>
                      </a:pPr>
                      <a:r>
                        <a:rPr kumimoji="0" lang="en-US" altLang="en-US" sz="2000" b="0" i="0" u="none" strike="noStrike" cap="none" normalizeH="0" baseline="0">
                          <a:ln>
                            <a:noFill/>
                          </a:ln>
                          <a:solidFill>
                            <a:schemeClr val="tx1"/>
                          </a:solidFill>
                          <a:effectLst>
                            <a:outerShdw blurRad="38100" dist="38100" dir="2700000" algn="tl">
                              <a:srgbClr val="FFFFFF"/>
                            </a:outerShdw>
                          </a:effectLst>
                          <a:latin typeface="Lucida Grande" panose="020B0600040502020204" pitchFamily="34" charset="0"/>
                          <a:ea typeface="ヒラギノ角ゴ ProN W3" panose="020B0300000000000000" pitchFamily="34" charset="-128"/>
                          <a:sym typeface="Lucida Grande" panose="020B0600040502020204" pitchFamily="34" charset="0"/>
                        </a:rPr>
                        <a:t>1.49</a:t>
                      </a:r>
                    </a:p>
                  </a:txBody>
                  <a:tcPr marL="34290" marR="34290" marT="34290" marB="34290" anchor="ctr" horzOverflow="overflow">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lnTlToBr>
                      <a:noFill/>
                    </a:lnTlToBr>
                    <a:lnBlToTr>
                      <a:noFill/>
                    </a:lnBlToTr>
                    <a:solidFill>
                      <a:srgbClr val="DDDDDD"/>
                    </a:solidFill>
                  </a:tcPr>
                </a:tc>
                <a:tc>
                  <a:txBody>
                    <a:bodyPr/>
                    <a:lstStyle>
                      <a:lvl1pPr marL="44450" eaLnBrk="0" hangingPunct="0">
                        <a:spcBef>
                          <a:spcPct val="20000"/>
                        </a:spcBef>
                        <a:defRPr sz="20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defRPr sz="16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defRPr sz="16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44450" marR="0" lvl="0" indent="0" algn="ctr" defTabSz="914400" rtl="0" eaLnBrk="1" fontAlgn="base" latinLnBrk="0" hangingPunct="1">
                        <a:lnSpc>
                          <a:spcPct val="100000"/>
                        </a:lnSpc>
                        <a:spcBef>
                          <a:spcPct val="0"/>
                        </a:spcBef>
                        <a:spcAft>
                          <a:spcPct val="0"/>
                        </a:spcAft>
                        <a:buClrTx/>
                        <a:buSzPct val="171000"/>
                        <a:buFont typeface="Gill Sans" panose="020B0502020104020203" pitchFamily="34" charset="-79"/>
                        <a:buNone/>
                        <a:tabLst/>
                      </a:pPr>
                      <a:r>
                        <a:rPr kumimoji="0" lang="en-US" altLang="en-US" sz="2000" b="0" i="0" u="none" strike="noStrike" cap="none" normalizeH="0" baseline="0">
                          <a:ln>
                            <a:noFill/>
                          </a:ln>
                          <a:solidFill>
                            <a:schemeClr val="tx1"/>
                          </a:solidFill>
                          <a:effectLst>
                            <a:outerShdw blurRad="38100" dist="38100" dir="2700000" algn="tl">
                              <a:srgbClr val="FFFFFF"/>
                            </a:outerShdw>
                          </a:effectLst>
                          <a:latin typeface="Lucida Grande" panose="020B0600040502020204" pitchFamily="34" charset="0"/>
                          <a:ea typeface="ヒラギノ角ゴ ProN W3" panose="020B0300000000000000" pitchFamily="34" charset="-128"/>
                          <a:sym typeface="Lucida Grande" panose="020B0600040502020204" pitchFamily="34" charset="0"/>
                        </a:rPr>
                        <a:t>1.75</a:t>
                      </a:r>
                    </a:p>
                  </a:txBody>
                  <a:tcPr marL="34290" marR="34290" marT="34290" marB="34290" anchor="ctr" horzOverflow="overflow">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lnTlToBr>
                      <a:noFill/>
                    </a:lnTlToBr>
                    <a:lnBlToTr>
                      <a:noFill/>
                    </a:lnBlToTr>
                    <a:solidFill>
                      <a:srgbClr val="DDDDDD"/>
                    </a:solidFill>
                  </a:tcPr>
                </a:tc>
                <a:extLst>
                  <a:ext uri="{0D108BD9-81ED-4DB2-BD59-A6C34878D82A}">
                    <a16:rowId xmlns:a16="http://schemas.microsoft.com/office/drawing/2014/main" val="10001"/>
                  </a:ext>
                </a:extLst>
              </a:tr>
              <a:tr h="492125">
                <a:tc>
                  <a:txBody>
                    <a:bodyPr/>
                    <a:lstStyle>
                      <a:lvl1pPr marL="44450" eaLnBrk="0" hangingPunct="0">
                        <a:spcBef>
                          <a:spcPct val="20000"/>
                        </a:spcBef>
                        <a:defRPr sz="20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defRPr sz="16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defRPr sz="16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44450" marR="0" lvl="0" indent="0" algn="ctr" defTabSz="914400" rtl="0" eaLnBrk="1" fontAlgn="base" latinLnBrk="0" hangingPunct="1">
                        <a:lnSpc>
                          <a:spcPct val="100000"/>
                        </a:lnSpc>
                        <a:spcBef>
                          <a:spcPct val="0"/>
                        </a:spcBef>
                        <a:spcAft>
                          <a:spcPct val="0"/>
                        </a:spcAft>
                        <a:buClrTx/>
                        <a:buSzPct val="171000"/>
                        <a:buFont typeface="Gill Sans" panose="020B0502020104020203" pitchFamily="34" charset="-79"/>
                        <a:buNone/>
                        <a:tabLst/>
                      </a:pPr>
                      <a:r>
                        <a:rPr kumimoji="0" lang="en-US" altLang="en-US" sz="2000" b="0" i="0" u="none" strike="noStrike" cap="none" normalizeH="0" baseline="0">
                          <a:ln>
                            <a:noFill/>
                          </a:ln>
                          <a:solidFill>
                            <a:schemeClr val="tx1"/>
                          </a:solidFill>
                          <a:effectLst>
                            <a:outerShdw blurRad="38100" dist="38100" dir="2700000" algn="tl">
                              <a:srgbClr val="FFFFFF"/>
                            </a:outerShdw>
                          </a:effectLst>
                          <a:latin typeface="Lucida Grande" panose="020B0600040502020204" pitchFamily="34" charset="0"/>
                          <a:ea typeface="ヒラギノ角ゴ ProN W3" panose="020B0300000000000000" pitchFamily="34" charset="-128"/>
                          <a:sym typeface="Lucida Grande" panose="020B0600040502020204" pitchFamily="34" charset="0"/>
                        </a:rPr>
                        <a:t>Gate Delay</a:t>
                      </a:r>
                    </a:p>
                  </a:txBody>
                  <a:tcPr marL="34290" marR="34290" marT="34290" marB="34290" anchor="ctr" horzOverflow="overflow">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lnTlToBr>
                      <a:noFill/>
                    </a:lnTlToBr>
                    <a:lnBlToTr>
                      <a:noFill/>
                    </a:lnBlToTr>
                    <a:solidFill>
                      <a:srgbClr val="DDDDDD"/>
                    </a:solidFill>
                  </a:tcPr>
                </a:tc>
                <a:tc>
                  <a:txBody>
                    <a:bodyPr/>
                    <a:lstStyle>
                      <a:lvl1pPr marL="44450" eaLnBrk="0" hangingPunct="0">
                        <a:spcBef>
                          <a:spcPct val="20000"/>
                        </a:spcBef>
                        <a:defRPr sz="20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defRPr sz="16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defRPr sz="16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44450" marR="0" lvl="0" indent="0" algn="ctr" defTabSz="914400" rtl="0" eaLnBrk="1" fontAlgn="base" latinLnBrk="0" hangingPunct="1">
                        <a:lnSpc>
                          <a:spcPct val="100000"/>
                        </a:lnSpc>
                        <a:spcBef>
                          <a:spcPct val="0"/>
                        </a:spcBef>
                        <a:spcAft>
                          <a:spcPct val="0"/>
                        </a:spcAft>
                        <a:buClrTx/>
                        <a:buSzPct val="171000"/>
                        <a:buFont typeface="Gill Sans" panose="020B0502020104020203" pitchFamily="34" charset="-79"/>
                        <a:buNone/>
                        <a:tabLst/>
                      </a:pPr>
                      <a:r>
                        <a:rPr kumimoji="0" lang="en-US" altLang="en-US" sz="2000" b="0" i="0" u="none" strike="noStrike" cap="none" normalizeH="0" baseline="0">
                          <a:ln>
                            <a:noFill/>
                          </a:ln>
                          <a:solidFill>
                            <a:schemeClr val="tx1"/>
                          </a:solidFill>
                          <a:effectLst>
                            <a:outerShdw blurRad="38100" dist="38100" dir="2700000" algn="tl">
                              <a:srgbClr val="FFFFFF"/>
                            </a:outerShdw>
                          </a:effectLst>
                          <a:latin typeface="Lucida Grande" panose="020B0600040502020204" pitchFamily="34" charset="0"/>
                          <a:ea typeface="ヒラギノ角ゴ ProN W3" panose="020B0300000000000000" pitchFamily="34" charset="-128"/>
                          <a:sym typeface="Lucida Grande" panose="020B0600040502020204" pitchFamily="34" charset="0"/>
                        </a:rPr>
                        <a:t>  150 ps</a:t>
                      </a:r>
                    </a:p>
                  </a:txBody>
                  <a:tcPr marL="34290" marR="34290" marT="34290" marB="34290" anchor="ctr" horzOverflow="overflow">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lnTlToBr>
                      <a:noFill/>
                    </a:lnTlToBr>
                    <a:lnBlToTr>
                      <a:noFill/>
                    </a:lnBlToTr>
                    <a:solidFill>
                      <a:srgbClr val="DDDDDD"/>
                    </a:solidFill>
                  </a:tcPr>
                </a:tc>
                <a:tc>
                  <a:txBody>
                    <a:bodyPr/>
                    <a:lstStyle>
                      <a:lvl1pPr marL="44450" eaLnBrk="0" hangingPunct="0">
                        <a:spcBef>
                          <a:spcPct val="20000"/>
                        </a:spcBef>
                        <a:defRPr sz="20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defRPr sz="16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defRPr sz="16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44450" marR="0" lvl="0" indent="0" algn="ctr" defTabSz="914400" rtl="0" eaLnBrk="1" fontAlgn="base" latinLnBrk="0" hangingPunct="1">
                        <a:lnSpc>
                          <a:spcPct val="100000"/>
                        </a:lnSpc>
                        <a:spcBef>
                          <a:spcPct val="0"/>
                        </a:spcBef>
                        <a:spcAft>
                          <a:spcPct val="0"/>
                        </a:spcAft>
                        <a:buClrTx/>
                        <a:buSzPct val="171000"/>
                        <a:buFont typeface="Gill Sans" panose="020B0502020104020203" pitchFamily="34" charset="-79"/>
                        <a:buNone/>
                        <a:tabLst/>
                      </a:pPr>
                      <a:r>
                        <a:rPr kumimoji="0" lang="en-US" altLang="en-US" sz="2000" b="0" i="0" u="none" strike="noStrike" cap="none" normalizeH="0" baseline="0">
                          <a:ln>
                            <a:noFill/>
                          </a:ln>
                          <a:solidFill>
                            <a:schemeClr val="tx1"/>
                          </a:solidFill>
                          <a:effectLst>
                            <a:outerShdw blurRad="38100" dist="38100" dir="2700000" algn="tl">
                              <a:srgbClr val="FFFFFF"/>
                            </a:outerShdw>
                          </a:effectLst>
                          <a:latin typeface="Lucida Grande" panose="020B0600040502020204" pitchFamily="34" charset="0"/>
                          <a:ea typeface="ヒラギノ角ゴ ProN W3" panose="020B0300000000000000" pitchFamily="34" charset="-128"/>
                          <a:sym typeface="Lucida Grande" panose="020B0600040502020204" pitchFamily="34" charset="0"/>
                        </a:rPr>
                        <a:t>0.87</a:t>
                      </a:r>
                    </a:p>
                  </a:txBody>
                  <a:tcPr marL="34290" marR="34290" marT="34290" marB="34290" anchor="ctr" horzOverflow="overflow">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lnTlToBr>
                      <a:noFill/>
                    </a:lnTlToBr>
                    <a:lnBlToTr>
                      <a:noFill/>
                    </a:lnBlToTr>
                    <a:solidFill>
                      <a:srgbClr val="DDDDDD"/>
                    </a:solidFill>
                  </a:tcPr>
                </a:tc>
                <a:tc>
                  <a:txBody>
                    <a:bodyPr/>
                    <a:lstStyle>
                      <a:lvl1pPr marL="44450" eaLnBrk="0" hangingPunct="0">
                        <a:spcBef>
                          <a:spcPct val="20000"/>
                        </a:spcBef>
                        <a:defRPr sz="20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defRPr sz="16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defRPr sz="16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44450" marR="0" lvl="0" indent="0" algn="ctr" defTabSz="914400" rtl="0" eaLnBrk="1" fontAlgn="base" latinLnBrk="0" hangingPunct="1">
                        <a:lnSpc>
                          <a:spcPct val="100000"/>
                        </a:lnSpc>
                        <a:spcBef>
                          <a:spcPct val="0"/>
                        </a:spcBef>
                        <a:spcAft>
                          <a:spcPct val="0"/>
                        </a:spcAft>
                        <a:buClrTx/>
                        <a:buSzPct val="171000"/>
                        <a:buFont typeface="Gill Sans" panose="020B0502020104020203" pitchFamily="34" charset="-79"/>
                        <a:buNone/>
                        <a:tabLst/>
                      </a:pPr>
                      <a:r>
                        <a:rPr kumimoji="0" lang="en-US" altLang="en-US" sz="2000" b="0" i="0" u="none" strike="noStrike" cap="none" normalizeH="0" baseline="0">
                          <a:ln>
                            <a:noFill/>
                          </a:ln>
                          <a:solidFill>
                            <a:schemeClr val="tx1"/>
                          </a:solidFill>
                          <a:effectLst>
                            <a:outerShdw blurRad="38100" dist="38100" dir="2700000" algn="tl">
                              <a:srgbClr val="FFFFFF"/>
                            </a:outerShdw>
                          </a:effectLst>
                          <a:latin typeface="Lucida Grande" panose="020B0600040502020204" pitchFamily="34" charset="0"/>
                          <a:ea typeface="ヒラギノ角ゴ ProN W3" panose="020B0300000000000000" pitchFamily="34" charset="-128"/>
                          <a:sym typeface="Lucida Grande" panose="020B0600040502020204" pitchFamily="34" charset="0"/>
                        </a:rPr>
                        <a:t>   (5)</a:t>
                      </a:r>
                    </a:p>
                  </a:txBody>
                  <a:tcPr marL="34290" marR="34290" marT="34290" marB="34290" anchor="ctr" horzOverflow="overflow">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lnTlToBr>
                      <a:noFill/>
                    </a:lnTlToBr>
                    <a:lnBlToTr>
                      <a:noFill/>
                    </a:lnBlToTr>
                    <a:solidFill>
                      <a:srgbClr val="DDDDDD"/>
                    </a:solidFill>
                  </a:tcPr>
                </a:tc>
                <a:extLst>
                  <a:ext uri="{0D108BD9-81ED-4DB2-BD59-A6C34878D82A}">
                    <a16:rowId xmlns:a16="http://schemas.microsoft.com/office/drawing/2014/main" val="10002"/>
                  </a:ext>
                </a:extLst>
              </a:tr>
              <a:tr h="492125">
                <a:tc>
                  <a:txBody>
                    <a:bodyPr/>
                    <a:lstStyle>
                      <a:lvl1pPr marL="44450" eaLnBrk="0" hangingPunct="0">
                        <a:spcBef>
                          <a:spcPct val="20000"/>
                        </a:spcBef>
                        <a:defRPr sz="20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defRPr sz="16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defRPr sz="16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44450" marR="0" lvl="0" indent="0" algn="ctr" defTabSz="914400" rtl="0" eaLnBrk="1" fontAlgn="base" latinLnBrk="0" hangingPunct="1">
                        <a:lnSpc>
                          <a:spcPct val="100000"/>
                        </a:lnSpc>
                        <a:spcBef>
                          <a:spcPct val="0"/>
                        </a:spcBef>
                        <a:spcAft>
                          <a:spcPct val="0"/>
                        </a:spcAft>
                        <a:buClrTx/>
                        <a:buSzPct val="171000"/>
                        <a:buFont typeface="Gill Sans" panose="020B0502020104020203" pitchFamily="34" charset="-79"/>
                        <a:buNone/>
                        <a:tabLst/>
                      </a:pPr>
                      <a:r>
                        <a:rPr kumimoji="0" lang="en-US" altLang="en-US" sz="2000" b="0" i="0" u="none" strike="noStrike" cap="none" normalizeH="0" baseline="0">
                          <a:ln>
                            <a:noFill/>
                          </a:ln>
                          <a:solidFill>
                            <a:schemeClr val="tx1"/>
                          </a:solidFill>
                          <a:effectLst>
                            <a:outerShdw blurRad="38100" dist="38100" dir="2700000" algn="tl">
                              <a:srgbClr val="FFFFFF"/>
                            </a:outerShdw>
                          </a:effectLst>
                          <a:latin typeface="Lucida Grande" panose="020B0600040502020204" pitchFamily="34" charset="0"/>
                          <a:ea typeface="ヒラギノ角ゴ ProN W3" panose="020B0300000000000000" pitchFamily="34" charset="-128"/>
                          <a:sym typeface="Lucida Grande" panose="020B0600040502020204" pitchFamily="34" charset="0"/>
                        </a:rPr>
                        <a:t>Capability (grids / gate delay)</a:t>
                      </a:r>
                    </a:p>
                  </a:txBody>
                  <a:tcPr marL="34290" marR="34290" marT="34290" marB="34290" anchor="ctr" horzOverflow="overflow">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lnTlToBr>
                      <a:noFill/>
                    </a:lnTlToBr>
                    <a:lnBlToTr>
                      <a:noFill/>
                    </a:lnBlToTr>
                    <a:solidFill>
                      <a:srgbClr val="DDDDDD"/>
                    </a:solidFill>
                  </a:tcPr>
                </a:tc>
                <a:tc>
                  <a:txBody>
                    <a:bodyPr/>
                    <a:lstStyle>
                      <a:lvl1pPr marL="44450" eaLnBrk="0" hangingPunct="0">
                        <a:spcBef>
                          <a:spcPct val="20000"/>
                        </a:spcBef>
                        <a:defRPr sz="20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defRPr sz="16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defRPr sz="16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44450" marR="0" lvl="0" indent="0" algn="ctr" defTabSz="914400" rtl="0" eaLnBrk="1" fontAlgn="base" latinLnBrk="0" hangingPunct="1">
                        <a:lnSpc>
                          <a:spcPct val="100000"/>
                        </a:lnSpc>
                        <a:spcBef>
                          <a:spcPct val="0"/>
                        </a:spcBef>
                        <a:spcAft>
                          <a:spcPct val="0"/>
                        </a:spcAft>
                        <a:buClrTx/>
                        <a:buSzPct val="171000"/>
                        <a:buFont typeface="Gill Sans" panose="020B0502020104020203" pitchFamily="34" charset="-79"/>
                        <a:buNone/>
                        <a:tabLst/>
                      </a:pPr>
                      <a:endParaRPr kumimoji="0" lang="en-US" altLang="en-US" sz="2000" b="0" i="0" u="none" strike="noStrike" cap="none" normalizeH="0" baseline="0">
                        <a:ln>
                          <a:noFill/>
                        </a:ln>
                        <a:solidFill>
                          <a:schemeClr val="tx1"/>
                        </a:solidFill>
                        <a:effectLst>
                          <a:outerShdw blurRad="38100" dist="38100" dir="2700000" algn="tl">
                            <a:srgbClr val="FFFFFF"/>
                          </a:outerShdw>
                        </a:effectLst>
                        <a:latin typeface="Lucida Grande" panose="020B0600040502020204" pitchFamily="34" charset="0"/>
                        <a:ea typeface="ヒラギノ角ゴ ProN W3" panose="020B0300000000000000" pitchFamily="34" charset="-128"/>
                        <a:sym typeface="Lucida Grande" panose="020B0600040502020204" pitchFamily="34" charset="0"/>
                      </a:endParaRPr>
                    </a:p>
                  </a:txBody>
                  <a:tcPr marL="34290" marR="34290" marT="34290" marB="34290" anchor="ctr" horzOverflow="overflow">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lnTlToBr>
                      <a:noFill/>
                    </a:lnTlToBr>
                    <a:lnBlToTr>
                      <a:noFill/>
                    </a:lnBlToTr>
                    <a:solidFill>
                      <a:srgbClr val="DDDDDD"/>
                    </a:solidFill>
                  </a:tcPr>
                </a:tc>
                <a:tc>
                  <a:txBody>
                    <a:bodyPr/>
                    <a:lstStyle>
                      <a:lvl1pPr marL="44450" eaLnBrk="0" hangingPunct="0">
                        <a:spcBef>
                          <a:spcPct val="20000"/>
                        </a:spcBef>
                        <a:defRPr sz="20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defRPr sz="16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defRPr sz="16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44450" marR="0" lvl="0" indent="0" algn="ctr" defTabSz="914400" rtl="0" eaLnBrk="1" fontAlgn="base" latinLnBrk="0" hangingPunct="1">
                        <a:lnSpc>
                          <a:spcPct val="100000"/>
                        </a:lnSpc>
                        <a:spcBef>
                          <a:spcPct val="0"/>
                        </a:spcBef>
                        <a:spcAft>
                          <a:spcPct val="0"/>
                        </a:spcAft>
                        <a:buClrTx/>
                        <a:buSzPct val="171000"/>
                        <a:buFont typeface="Gill Sans" panose="020B0502020104020203" pitchFamily="34" charset="-79"/>
                        <a:buNone/>
                        <a:tabLst/>
                      </a:pPr>
                      <a:r>
                        <a:rPr kumimoji="0" lang="en-US" altLang="en-US" sz="2000" b="0" i="0" u="none" strike="noStrike" cap="none" normalizeH="0" baseline="0">
                          <a:ln>
                            <a:noFill/>
                          </a:ln>
                          <a:solidFill>
                            <a:schemeClr val="tx1"/>
                          </a:solidFill>
                          <a:effectLst>
                            <a:outerShdw blurRad="38100" dist="38100" dir="2700000" algn="tl">
                              <a:srgbClr val="FFFFFF"/>
                            </a:outerShdw>
                          </a:effectLst>
                          <a:latin typeface="Lucida Grande" panose="020B0600040502020204" pitchFamily="34" charset="0"/>
                          <a:ea typeface="ヒラギノ角ゴ ProN W3" panose="020B0300000000000000" pitchFamily="34" charset="-128"/>
                          <a:sym typeface="Lucida Grande" panose="020B0600040502020204" pitchFamily="34" charset="0"/>
                        </a:rPr>
                        <a:t>1.71</a:t>
                      </a:r>
                    </a:p>
                  </a:txBody>
                  <a:tcPr marL="34290" marR="34290" marT="34290" marB="34290" anchor="ctr" horzOverflow="overflow">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lnTlToBr>
                      <a:noFill/>
                    </a:lnTlToBr>
                    <a:lnBlToTr>
                      <a:noFill/>
                    </a:lnBlToTr>
                    <a:solidFill>
                      <a:srgbClr val="DDDDDD"/>
                    </a:solidFill>
                  </a:tcPr>
                </a:tc>
                <a:tc>
                  <a:txBody>
                    <a:bodyPr/>
                    <a:lstStyle>
                      <a:lvl1pPr marL="44450" eaLnBrk="0" hangingPunct="0">
                        <a:spcBef>
                          <a:spcPct val="20000"/>
                        </a:spcBef>
                        <a:defRPr sz="20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defRPr sz="16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defRPr sz="16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44450" marR="0" lvl="0" indent="0" algn="ctr" defTabSz="914400" rtl="0" eaLnBrk="1" fontAlgn="base" latinLnBrk="0" hangingPunct="1">
                        <a:lnSpc>
                          <a:spcPct val="100000"/>
                        </a:lnSpc>
                        <a:spcBef>
                          <a:spcPct val="0"/>
                        </a:spcBef>
                        <a:spcAft>
                          <a:spcPct val="0"/>
                        </a:spcAft>
                        <a:buClrTx/>
                        <a:buSzPct val="171000"/>
                        <a:buFont typeface="Gill Sans" panose="020B0502020104020203" pitchFamily="34" charset="-79"/>
                        <a:buNone/>
                        <a:tabLst/>
                      </a:pPr>
                      <a:r>
                        <a:rPr kumimoji="0" lang="en-US" altLang="en-US" sz="2000" b="0" i="0" u="none" strike="noStrike" cap="none" normalizeH="0" baseline="0">
                          <a:ln>
                            <a:noFill/>
                          </a:ln>
                          <a:solidFill>
                            <a:schemeClr val="tx1"/>
                          </a:solidFill>
                          <a:effectLst>
                            <a:outerShdw blurRad="38100" dist="38100" dir="2700000" algn="tl">
                              <a:srgbClr val="FFFFFF"/>
                            </a:outerShdw>
                          </a:effectLst>
                          <a:latin typeface="Lucida Grande" panose="020B0600040502020204" pitchFamily="34" charset="0"/>
                          <a:ea typeface="ヒラギノ角ゴ ProN W3" panose="020B0300000000000000" pitchFamily="34" charset="-128"/>
                          <a:sym typeface="Lucida Grande" panose="020B0600040502020204" pitchFamily="34" charset="0"/>
                        </a:rPr>
                        <a:t>1.3</a:t>
                      </a:r>
                    </a:p>
                  </a:txBody>
                  <a:tcPr marL="34290" marR="34290" marT="34290" marB="34290" anchor="ctr" horzOverflow="overflow">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lnTlToBr>
                      <a:noFill/>
                    </a:lnTlToBr>
                    <a:lnBlToTr>
                      <a:noFill/>
                    </a:lnBlToTr>
                    <a:solidFill>
                      <a:srgbClr val="DDDDDD"/>
                    </a:solidFill>
                  </a:tcPr>
                </a:tc>
                <a:extLst>
                  <a:ext uri="{0D108BD9-81ED-4DB2-BD59-A6C34878D82A}">
                    <a16:rowId xmlns:a16="http://schemas.microsoft.com/office/drawing/2014/main" val="10003"/>
                  </a:ext>
                </a:extLst>
              </a:tr>
              <a:tr h="492125">
                <a:tc>
                  <a:txBody>
                    <a:bodyPr/>
                    <a:lstStyle>
                      <a:lvl1pPr marL="44450" eaLnBrk="0" hangingPunct="0">
                        <a:spcBef>
                          <a:spcPct val="20000"/>
                        </a:spcBef>
                        <a:defRPr sz="20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defRPr sz="16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defRPr sz="16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44450" marR="0" lvl="0" indent="0" algn="ctr" defTabSz="914400" rtl="0" eaLnBrk="1" fontAlgn="base" latinLnBrk="0" hangingPunct="1">
                        <a:lnSpc>
                          <a:spcPct val="100000"/>
                        </a:lnSpc>
                        <a:spcBef>
                          <a:spcPct val="0"/>
                        </a:spcBef>
                        <a:spcAft>
                          <a:spcPct val="0"/>
                        </a:spcAft>
                        <a:buClrTx/>
                        <a:buSzPct val="171000"/>
                        <a:buFont typeface="Gill Sans" panose="020B0502020104020203" pitchFamily="34" charset="-79"/>
                        <a:buNone/>
                        <a:tabLst/>
                      </a:pPr>
                      <a:r>
                        <a:rPr kumimoji="0" lang="en-US" altLang="en-US" sz="2000" b="0" i="0" u="none" strike="noStrike" cap="none" normalizeH="0" baseline="0">
                          <a:ln>
                            <a:noFill/>
                          </a:ln>
                          <a:solidFill>
                            <a:schemeClr val="tx1"/>
                          </a:solidFill>
                          <a:effectLst>
                            <a:outerShdw blurRad="38100" dist="38100" dir="2700000" algn="tl">
                              <a:srgbClr val="FFFFFF"/>
                            </a:outerShdw>
                          </a:effectLst>
                          <a:latin typeface="Lucida Grande" panose="020B0600040502020204" pitchFamily="34" charset="0"/>
                          <a:ea typeface="ヒラギノ角ゴ ProN W3" panose="020B0300000000000000" pitchFamily="34" charset="-128"/>
                          <a:sym typeface="Lucida Grande" panose="020B0600040502020204" pitchFamily="34" charset="0"/>
                        </a:rPr>
                        <a:t>Device-length wire delay</a:t>
                      </a:r>
                    </a:p>
                  </a:txBody>
                  <a:tcPr marL="34290" marR="34290" marT="34290" marB="34290" anchor="ctr" horzOverflow="overflow">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lnTlToBr>
                      <a:noFill/>
                    </a:lnTlToBr>
                    <a:lnBlToTr>
                      <a:noFill/>
                    </a:lnBlToTr>
                    <a:solidFill>
                      <a:srgbClr val="DDDDDD"/>
                    </a:solidFill>
                  </a:tcPr>
                </a:tc>
                <a:tc>
                  <a:txBody>
                    <a:bodyPr/>
                    <a:lstStyle>
                      <a:lvl1pPr marL="44450" eaLnBrk="0" hangingPunct="0">
                        <a:spcBef>
                          <a:spcPct val="20000"/>
                        </a:spcBef>
                        <a:defRPr sz="20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defRPr sz="16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defRPr sz="16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44450" marR="0" lvl="0" indent="0" algn="ctr" defTabSz="914400" rtl="0" eaLnBrk="1" fontAlgn="base" latinLnBrk="0" hangingPunct="1">
                        <a:lnSpc>
                          <a:spcPct val="100000"/>
                        </a:lnSpc>
                        <a:spcBef>
                          <a:spcPct val="0"/>
                        </a:spcBef>
                        <a:spcAft>
                          <a:spcPct val="0"/>
                        </a:spcAft>
                        <a:buClrTx/>
                        <a:buSzPct val="171000"/>
                        <a:buFont typeface="Gill Sans" panose="020B0502020104020203" pitchFamily="34" charset="-79"/>
                        <a:buNone/>
                        <a:tabLst/>
                      </a:pPr>
                      <a:endParaRPr kumimoji="0" lang="en-US" altLang="en-US" sz="2000" b="0" i="0" u="none" strike="noStrike" cap="none" normalizeH="0" baseline="0">
                        <a:ln>
                          <a:noFill/>
                        </a:ln>
                        <a:solidFill>
                          <a:schemeClr val="tx1"/>
                        </a:solidFill>
                        <a:effectLst>
                          <a:outerShdw blurRad="38100" dist="38100" dir="2700000" algn="tl">
                            <a:srgbClr val="FFFFFF"/>
                          </a:outerShdw>
                        </a:effectLst>
                        <a:latin typeface="Lucida Grande" panose="020B0600040502020204" pitchFamily="34" charset="0"/>
                        <a:ea typeface="ヒラギノ角ゴ ProN W3" panose="020B0300000000000000" pitchFamily="34" charset="-128"/>
                        <a:sym typeface="Lucida Grande" panose="020B0600040502020204" pitchFamily="34" charset="0"/>
                      </a:endParaRPr>
                    </a:p>
                  </a:txBody>
                  <a:tcPr marL="34290" marR="34290" marT="34290" marB="34290" anchor="ctr" horzOverflow="overflow">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lnTlToBr>
                      <a:noFill/>
                    </a:lnTlToBr>
                    <a:lnBlToTr>
                      <a:noFill/>
                    </a:lnBlToTr>
                    <a:solidFill>
                      <a:srgbClr val="DDDDDD"/>
                    </a:solidFill>
                  </a:tcPr>
                </a:tc>
                <a:tc>
                  <a:txBody>
                    <a:bodyPr/>
                    <a:lstStyle>
                      <a:lvl1pPr marL="44450" eaLnBrk="0" hangingPunct="0">
                        <a:spcBef>
                          <a:spcPct val="20000"/>
                        </a:spcBef>
                        <a:defRPr sz="20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defRPr sz="16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defRPr sz="16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44450" marR="0" lvl="0" indent="0" algn="ctr" defTabSz="914400" rtl="0" eaLnBrk="1" fontAlgn="base" latinLnBrk="0" hangingPunct="1">
                        <a:lnSpc>
                          <a:spcPct val="100000"/>
                        </a:lnSpc>
                        <a:spcBef>
                          <a:spcPct val="0"/>
                        </a:spcBef>
                        <a:spcAft>
                          <a:spcPct val="0"/>
                        </a:spcAft>
                        <a:buClrTx/>
                        <a:buSzPct val="171000"/>
                        <a:buFont typeface="Gill Sans" panose="020B0502020104020203" pitchFamily="34" charset="-79"/>
                        <a:buNone/>
                        <a:tabLst/>
                      </a:pPr>
                      <a:r>
                        <a:rPr kumimoji="0" lang="en-US" altLang="en-US" sz="2000" b="0" i="0" u="none" strike="noStrike" cap="none" normalizeH="0" baseline="0">
                          <a:ln>
                            <a:noFill/>
                          </a:ln>
                          <a:solidFill>
                            <a:schemeClr val="tx1"/>
                          </a:solidFill>
                          <a:effectLst>
                            <a:outerShdw blurRad="38100" dist="38100" dir="2700000" algn="tl">
                              <a:srgbClr val="FFFFFF"/>
                            </a:outerShdw>
                          </a:effectLst>
                          <a:latin typeface="Lucida Grande" panose="020B0600040502020204" pitchFamily="34" charset="0"/>
                          <a:ea typeface="ヒラギノ角ゴ ProN W3" panose="020B0300000000000000" pitchFamily="34" charset="-128"/>
                          <a:sym typeface="Lucida Grande" panose="020B0600040502020204" pitchFamily="34" charset="0"/>
                        </a:rPr>
                        <a:t>1.00</a:t>
                      </a:r>
                    </a:p>
                  </a:txBody>
                  <a:tcPr marL="34290" marR="34290" marT="34290" marB="34290" anchor="ctr" horzOverflow="overflow">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lnTlToBr>
                      <a:noFill/>
                    </a:lnTlToBr>
                    <a:lnBlToTr>
                      <a:noFill/>
                    </a:lnBlToTr>
                    <a:solidFill>
                      <a:srgbClr val="DDDDDD"/>
                    </a:solidFill>
                  </a:tcPr>
                </a:tc>
                <a:tc>
                  <a:txBody>
                    <a:bodyPr/>
                    <a:lstStyle>
                      <a:lvl1pPr marL="44450" eaLnBrk="0" hangingPunct="0">
                        <a:spcBef>
                          <a:spcPct val="20000"/>
                        </a:spcBef>
                        <a:defRPr sz="20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defRPr sz="16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defRPr sz="16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44450" marR="0" lvl="0" indent="0" algn="ctr" defTabSz="914400" rtl="0" eaLnBrk="1" fontAlgn="base" latinLnBrk="0" hangingPunct="1">
                        <a:lnSpc>
                          <a:spcPct val="100000"/>
                        </a:lnSpc>
                        <a:spcBef>
                          <a:spcPct val="0"/>
                        </a:spcBef>
                        <a:spcAft>
                          <a:spcPct val="0"/>
                        </a:spcAft>
                        <a:buClrTx/>
                        <a:buSzPct val="171000"/>
                        <a:buFont typeface="Gill Sans" panose="020B0502020104020203" pitchFamily="34" charset="-79"/>
                        <a:buNone/>
                        <a:tabLst/>
                      </a:pPr>
                      <a:endParaRPr kumimoji="0" lang="en-US" altLang="en-US" sz="2000" b="0" i="0" u="none" strike="noStrike" cap="none" normalizeH="0" baseline="0">
                        <a:ln>
                          <a:noFill/>
                        </a:ln>
                        <a:solidFill>
                          <a:schemeClr val="tx1"/>
                        </a:solidFill>
                        <a:effectLst>
                          <a:outerShdw blurRad="38100" dist="38100" dir="2700000" algn="tl">
                            <a:srgbClr val="FFFFFF"/>
                          </a:outerShdw>
                        </a:effectLst>
                        <a:latin typeface="Lucida Grande" panose="020B0600040502020204" pitchFamily="34" charset="0"/>
                        <a:ea typeface="ヒラギノ角ゴ ProN W3" panose="020B0300000000000000" pitchFamily="34" charset="-128"/>
                        <a:sym typeface="Lucida Grande" panose="020B0600040502020204" pitchFamily="34" charset="0"/>
                      </a:endParaRPr>
                    </a:p>
                  </a:txBody>
                  <a:tcPr marL="34290" marR="34290" marT="34290" marB="34290" anchor="ctr" horzOverflow="overflow">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lnTlToBr>
                      <a:noFill/>
                    </a:lnTlToBr>
                    <a:lnBlToTr>
                      <a:noFill/>
                    </a:lnBlToTr>
                    <a:solidFill>
                      <a:srgbClr val="DDDDDD"/>
                    </a:solidFill>
                  </a:tcPr>
                </a:tc>
                <a:extLst>
                  <a:ext uri="{0D108BD9-81ED-4DB2-BD59-A6C34878D82A}">
                    <a16:rowId xmlns:a16="http://schemas.microsoft.com/office/drawing/2014/main" val="10004"/>
                  </a:ext>
                </a:extLst>
              </a:tr>
              <a:tr h="492125">
                <a:tc>
                  <a:txBody>
                    <a:bodyPr/>
                    <a:lstStyle>
                      <a:lvl1pPr marL="44450" eaLnBrk="0" hangingPunct="0">
                        <a:spcBef>
                          <a:spcPct val="20000"/>
                        </a:spcBef>
                        <a:defRPr sz="20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defRPr sz="16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defRPr sz="16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44450" marR="0" lvl="0" indent="0" algn="ctr" defTabSz="914400" rtl="0" eaLnBrk="1" fontAlgn="base" latinLnBrk="0" hangingPunct="1">
                        <a:lnSpc>
                          <a:spcPct val="100000"/>
                        </a:lnSpc>
                        <a:spcBef>
                          <a:spcPct val="0"/>
                        </a:spcBef>
                        <a:spcAft>
                          <a:spcPct val="0"/>
                        </a:spcAft>
                        <a:buClrTx/>
                        <a:buSzPct val="171000"/>
                        <a:buFont typeface="Gill Sans" panose="020B0502020104020203" pitchFamily="34" charset="-79"/>
                        <a:buNone/>
                        <a:tabLst/>
                      </a:pPr>
                      <a:r>
                        <a:rPr kumimoji="0" lang="en-US" altLang="en-US" sz="2000" b="0" i="0" u="none" strike="noStrike" cap="none" normalizeH="0" baseline="0">
                          <a:ln>
                            <a:noFill/>
                          </a:ln>
                          <a:solidFill>
                            <a:schemeClr val="tx1"/>
                          </a:solidFill>
                          <a:effectLst>
                            <a:outerShdw blurRad="38100" dist="38100" dir="2700000" algn="tl">
                              <a:srgbClr val="FFFFFF"/>
                            </a:outerShdw>
                          </a:effectLst>
                          <a:latin typeface="Lucida Grande" panose="020B0600040502020204" pitchFamily="34" charset="0"/>
                          <a:ea typeface="ヒラギノ角ゴ ProN W3" panose="020B0300000000000000" pitchFamily="34" charset="-128"/>
                          <a:sym typeface="Lucida Grande" panose="020B0600040502020204" pitchFamily="34" charset="0"/>
                        </a:rPr>
                        <a:t>Die-length wire delay / gate delay</a:t>
                      </a:r>
                    </a:p>
                  </a:txBody>
                  <a:tcPr marL="34290" marR="34290" marT="34290" marB="34290" anchor="ctr" horzOverflow="overflow">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lnTlToBr>
                      <a:noFill/>
                    </a:lnTlToBr>
                    <a:lnBlToTr>
                      <a:noFill/>
                    </a:lnBlToTr>
                    <a:solidFill>
                      <a:srgbClr val="DDDDDD"/>
                    </a:solidFill>
                  </a:tcPr>
                </a:tc>
                <a:tc>
                  <a:txBody>
                    <a:bodyPr/>
                    <a:lstStyle>
                      <a:lvl1pPr marL="44450" eaLnBrk="0" hangingPunct="0">
                        <a:spcBef>
                          <a:spcPct val="20000"/>
                        </a:spcBef>
                        <a:defRPr sz="20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defRPr sz="16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defRPr sz="16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44450" marR="0" lvl="0" indent="0" algn="ctr" defTabSz="914400" rtl="0" eaLnBrk="1" fontAlgn="base" latinLnBrk="0" hangingPunct="1">
                        <a:lnSpc>
                          <a:spcPct val="100000"/>
                        </a:lnSpc>
                        <a:spcBef>
                          <a:spcPct val="0"/>
                        </a:spcBef>
                        <a:spcAft>
                          <a:spcPct val="0"/>
                        </a:spcAft>
                        <a:buClrTx/>
                        <a:buSzPct val="171000"/>
                        <a:buFont typeface="Gill Sans" panose="020B0502020104020203" pitchFamily="34" charset="-79"/>
                        <a:buNone/>
                        <a:tabLst/>
                      </a:pPr>
                      <a:endParaRPr kumimoji="0" lang="en-US" altLang="en-US" sz="2000" b="0" i="0" u="none" strike="noStrike" cap="none" normalizeH="0" baseline="0">
                        <a:ln>
                          <a:noFill/>
                        </a:ln>
                        <a:solidFill>
                          <a:schemeClr val="tx1"/>
                        </a:solidFill>
                        <a:effectLst>
                          <a:outerShdw blurRad="38100" dist="38100" dir="2700000" algn="tl">
                            <a:srgbClr val="FFFFFF"/>
                          </a:outerShdw>
                        </a:effectLst>
                        <a:latin typeface="Lucida Grande" panose="020B0600040502020204" pitchFamily="34" charset="0"/>
                        <a:ea typeface="ヒラギノ角ゴ ProN W3" panose="020B0300000000000000" pitchFamily="34" charset="-128"/>
                        <a:sym typeface="Lucida Grande" panose="020B0600040502020204" pitchFamily="34" charset="0"/>
                      </a:endParaRPr>
                    </a:p>
                  </a:txBody>
                  <a:tcPr marL="34290" marR="34290" marT="34290" marB="34290" anchor="ctr" horzOverflow="overflow">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lnTlToBr>
                      <a:noFill/>
                    </a:lnTlToBr>
                    <a:lnBlToTr>
                      <a:noFill/>
                    </a:lnBlToTr>
                    <a:solidFill>
                      <a:srgbClr val="DDDDDD"/>
                    </a:solidFill>
                  </a:tcPr>
                </a:tc>
                <a:tc>
                  <a:txBody>
                    <a:bodyPr/>
                    <a:lstStyle>
                      <a:lvl1pPr marL="44450" eaLnBrk="0" hangingPunct="0">
                        <a:spcBef>
                          <a:spcPct val="20000"/>
                        </a:spcBef>
                        <a:defRPr sz="20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defRPr sz="16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defRPr sz="16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44450" marR="0" lvl="0" indent="0" algn="ctr" defTabSz="914400" rtl="0" eaLnBrk="1" fontAlgn="base" latinLnBrk="0" hangingPunct="1">
                        <a:lnSpc>
                          <a:spcPct val="100000"/>
                        </a:lnSpc>
                        <a:spcBef>
                          <a:spcPct val="0"/>
                        </a:spcBef>
                        <a:spcAft>
                          <a:spcPct val="0"/>
                        </a:spcAft>
                        <a:buClrTx/>
                        <a:buSzPct val="171000"/>
                        <a:buFont typeface="Gill Sans" panose="020B0502020104020203" pitchFamily="34" charset="-79"/>
                        <a:buNone/>
                        <a:tabLst/>
                      </a:pPr>
                      <a:r>
                        <a:rPr kumimoji="0" lang="en-US" altLang="en-US" sz="2000" b="0" i="0" u="none" strike="noStrike" cap="none" normalizeH="0" baseline="0">
                          <a:ln>
                            <a:noFill/>
                          </a:ln>
                          <a:solidFill>
                            <a:schemeClr val="tx1"/>
                          </a:solidFill>
                          <a:effectLst>
                            <a:outerShdw blurRad="38100" dist="38100" dir="2700000" algn="tl">
                              <a:srgbClr val="FFFFFF"/>
                            </a:outerShdw>
                          </a:effectLst>
                          <a:latin typeface="Lucida Grande" panose="020B0600040502020204" pitchFamily="34" charset="0"/>
                          <a:ea typeface="ヒラギノ角ゴ ProN W3" panose="020B0300000000000000" pitchFamily="34" charset="-128"/>
                          <a:sym typeface="Lucida Grande" panose="020B0600040502020204" pitchFamily="34" charset="0"/>
                        </a:rPr>
                        <a:t>1.71</a:t>
                      </a:r>
                    </a:p>
                  </a:txBody>
                  <a:tcPr marL="34290" marR="34290" marT="34290" marB="34290" anchor="ctr" horzOverflow="overflow">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lnTlToBr>
                      <a:noFill/>
                    </a:lnTlToBr>
                    <a:lnBlToTr>
                      <a:noFill/>
                    </a:lnBlToTr>
                    <a:solidFill>
                      <a:srgbClr val="DDDDDD"/>
                    </a:solidFill>
                  </a:tcPr>
                </a:tc>
                <a:tc>
                  <a:txBody>
                    <a:bodyPr/>
                    <a:lstStyle>
                      <a:lvl1pPr marL="44450" eaLnBrk="0" hangingPunct="0">
                        <a:spcBef>
                          <a:spcPct val="20000"/>
                        </a:spcBef>
                        <a:defRPr sz="20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defRPr sz="16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defRPr sz="16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44450" marR="0" lvl="0" indent="0" algn="ctr" defTabSz="914400" rtl="0" eaLnBrk="1" fontAlgn="base" latinLnBrk="0" hangingPunct="1">
                        <a:lnSpc>
                          <a:spcPct val="100000"/>
                        </a:lnSpc>
                        <a:spcBef>
                          <a:spcPct val="0"/>
                        </a:spcBef>
                        <a:spcAft>
                          <a:spcPct val="0"/>
                        </a:spcAft>
                        <a:buClrTx/>
                        <a:buSzPct val="171000"/>
                        <a:buFont typeface="Gill Sans" panose="020B0502020104020203" pitchFamily="34" charset="-79"/>
                        <a:buNone/>
                        <a:tabLst/>
                      </a:pPr>
                      <a:r>
                        <a:rPr kumimoji="0" lang="en-US" altLang="en-US" sz="2000" b="0" i="0" u="none" strike="noStrike" cap="none" normalizeH="0" baseline="0">
                          <a:ln>
                            <a:noFill/>
                          </a:ln>
                          <a:solidFill>
                            <a:schemeClr val="tx1"/>
                          </a:solidFill>
                          <a:effectLst>
                            <a:outerShdw blurRad="38100" dist="38100" dir="2700000" algn="tl">
                              <a:srgbClr val="FFFFFF"/>
                            </a:outerShdw>
                          </a:effectLst>
                          <a:latin typeface="Lucida Grande" panose="020B0600040502020204" pitchFamily="34" charset="0"/>
                          <a:ea typeface="ヒラギノ角ゴ ProN W3" panose="020B0300000000000000" pitchFamily="34" charset="-128"/>
                          <a:sym typeface="Lucida Grande" panose="020B0600040502020204" pitchFamily="34" charset="0"/>
                        </a:rPr>
                        <a:t>1.3</a:t>
                      </a:r>
                    </a:p>
                  </a:txBody>
                  <a:tcPr marL="34290" marR="34290" marT="34290" marB="34290" anchor="ctr" horzOverflow="overflow">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lnTlToBr>
                      <a:noFill/>
                    </a:lnTlToBr>
                    <a:lnBlToTr>
                      <a:noFill/>
                    </a:lnBlToTr>
                    <a:solidFill>
                      <a:srgbClr val="DDDDDD"/>
                    </a:solidFill>
                  </a:tcPr>
                </a:tc>
                <a:extLst>
                  <a:ext uri="{0D108BD9-81ED-4DB2-BD59-A6C34878D82A}">
                    <a16:rowId xmlns:a16="http://schemas.microsoft.com/office/drawing/2014/main" val="10005"/>
                  </a:ext>
                </a:extLst>
              </a:tr>
              <a:tr h="492125">
                <a:tc>
                  <a:txBody>
                    <a:bodyPr/>
                    <a:lstStyle>
                      <a:lvl1pPr marL="44450" eaLnBrk="0" hangingPunct="0">
                        <a:spcBef>
                          <a:spcPct val="20000"/>
                        </a:spcBef>
                        <a:defRPr sz="20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defRPr sz="16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defRPr sz="16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44450" marR="0" lvl="0" indent="0" algn="ctr" defTabSz="914400" rtl="0" eaLnBrk="1" fontAlgn="base" latinLnBrk="0" hangingPunct="1">
                        <a:lnSpc>
                          <a:spcPct val="100000"/>
                        </a:lnSpc>
                        <a:spcBef>
                          <a:spcPct val="0"/>
                        </a:spcBef>
                        <a:spcAft>
                          <a:spcPct val="0"/>
                        </a:spcAft>
                        <a:buClrTx/>
                        <a:buSzPct val="171000"/>
                        <a:buFont typeface="Gill Sans" panose="020B0502020104020203" pitchFamily="34" charset="-79"/>
                        <a:buNone/>
                        <a:tabLst/>
                      </a:pPr>
                      <a:r>
                        <a:rPr kumimoji="0" lang="en-US" altLang="en-US" sz="2000" b="0" i="0" u="none" strike="noStrike" cap="none" normalizeH="0" baseline="0">
                          <a:ln>
                            <a:noFill/>
                          </a:ln>
                          <a:solidFill>
                            <a:schemeClr val="tx1"/>
                          </a:solidFill>
                          <a:effectLst>
                            <a:outerShdw blurRad="38100" dist="38100" dir="2700000" algn="tl">
                              <a:srgbClr val="FFFFFF"/>
                            </a:outerShdw>
                          </a:effectLst>
                          <a:latin typeface="Lucida Grande" panose="020B0600040502020204" pitchFamily="34" charset="0"/>
                          <a:ea typeface="ヒラギノ角ゴ ProN W3" panose="020B0300000000000000" pitchFamily="34" charset="-128"/>
                          <a:sym typeface="Lucida Grande" panose="020B0600040502020204" pitchFamily="34" charset="0"/>
                        </a:rPr>
                        <a:t>Pins per package</a:t>
                      </a:r>
                    </a:p>
                  </a:txBody>
                  <a:tcPr marL="34290" marR="34290" marT="34290" marB="34290" anchor="ctr" horzOverflow="overflow">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lnTlToBr>
                      <a:noFill/>
                    </a:lnTlToBr>
                    <a:lnBlToTr>
                      <a:noFill/>
                    </a:lnBlToTr>
                    <a:solidFill>
                      <a:srgbClr val="DDDDDD"/>
                    </a:solidFill>
                  </a:tcPr>
                </a:tc>
                <a:tc>
                  <a:txBody>
                    <a:bodyPr/>
                    <a:lstStyle>
                      <a:lvl1pPr marL="44450" eaLnBrk="0" hangingPunct="0">
                        <a:spcBef>
                          <a:spcPct val="20000"/>
                        </a:spcBef>
                        <a:defRPr sz="20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defRPr sz="16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defRPr sz="16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44450" marR="0" lvl="0" indent="0" algn="ctr" defTabSz="914400" rtl="0" eaLnBrk="1" fontAlgn="base" latinLnBrk="0" hangingPunct="1">
                        <a:lnSpc>
                          <a:spcPct val="100000"/>
                        </a:lnSpc>
                        <a:spcBef>
                          <a:spcPct val="0"/>
                        </a:spcBef>
                        <a:spcAft>
                          <a:spcPct val="0"/>
                        </a:spcAft>
                        <a:buClrTx/>
                        <a:buSzPct val="171000"/>
                        <a:buFont typeface="Gill Sans" panose="020B0502020104020203" pitchFamily="34" charset="-79"/>
                        <a:buNone/>
                        <a:tabLst/>
                      </a:pPr>
                      <a:r>
                        <a:rPr kumimoji="0" lang="en-US" altLang="en-US" sz="2000" b="0" i="0" u="none" strike="noStrike" cap="none" normalizeH="0" baseline="0">
                          <a:ln>
                            <a:noFill/>
                          </a:ln>
                          <a:solidFill>
                            <a:schemeClr val="tx1"/>
                          </a:solidFill>
                          <a:effectLst>
                            <a:outerShdw blurRad="38100" dist="38100" dir="2700000" algn="tl">
                              <a:srgbClr val="FFFFFF"/>
                            </a:outerShdw>
                          </a:effectLst>
                          <a:latin typeface="Lucida Grande" panose="020B0600040502020204" pitchFamily="34" charset="0"/>
                          <a:ea typeface="ヒラギノ角ゴ ProN W3" panose="020B0300000000000000" pitchFamily="34" charset="-128"/>
                          <a:sym typeface="Lucida Grande" panose="020B0600040502020204" pitchFamily="34" charset="0"/>
                        </a:rPr>
                        <a:t>750</a:t>
                      </a:r>
                    </a:p>
                  </a:txBody>
                  <a:tcPr marL="34290" marR="34290" marT="34290" marB="34290" anchor="ctr" horzOverflow="overflow">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lnTlToBr>
                      <a:noFill/>
                    </a:lnTlToBr>
                    <a:lnBlToTr>
                      <a:noFill/>
                    </a:lnBlToTr>
                    <a:solidFill>
                      <a:srgbClr val="DDDDDD"/>
                    </a:solidFill>
                  </a:tcPr>
                </a:tc>
                <a:tc>
                  <a:txBody>
                    <a:bodyPr/>
                    <a:lstStyle>
                      <a:lvl1pPr marL="44450" eaLnBrk="0" hangingPunct="0">
                        <a:spcBef>
                          <a:spcPct val="20000"/>
                        </a:spcBef>
                        <a:defRPr sz="20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defRPr sz="16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defRPr sz="16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44450" marR="0" lvl="0" indent="0" algn="ctr" defTabSz="914400" rtl="0" eaLnBrk="1" fontAlgn="base" latinLnBrk="0" hangingPunct="1">
                        <a:lnSpc>
                          <a:spcPct val="100000"/>
                        </a:lnSpc>
                        <a:spcBef>
                          <a:spcPct val="0"/>
                        </a:spcBef>
                        <a:spcAft>
                          <a:spcPct val="0"/>
                        </a:spcAft>
                        <a:buClrTx/>
                        <a:buSzPct val="171000"/>
                        <a:buFont typeface="Gill Sans" panose="020B0502020104020203" pitchFamily="34" charset="-79"/>
                        <a:buNone/>
                        <a:tabLst/>
                      </a:pPr>
                      <a:r>
                        <a:rPr kumimoji="0" lang="en-US" altLang="en-US" sz="2000" b="0" i="0" u="none" strike="noStrike" cap="none" normalizeH="0" baseline="0">
                          <a:ln>
                            <a:noFill/>
                          </a:ln>
                          <a:solidFill>
                            <a:schemeClr val="tx1"/>
                          </a:solidFill>
                          <a:effectLst>
                            <a:outerShdw blurRad="38100" dist="38100" dir="2700000" algn="tl">
                              <a:srgbClr val="FFFFFF"/>
                            </a:outerShdw>
                          </a:effectLst>
                          <a:latin typeface="Lucida Grande" panose="020B0600040502020204" pitchFamily="34" charset="0"/>
                          <a:ea typeface="ヒラギノ角ゴ ProN W3" panose="020B0300000000000000" pitchFamily="34" charset="-128"/>
                          <a:sym typeface="Lucida Grande" panose="020B0600040502020204" pitchFamily="34" charset="0"/>
                        </a:rPr>
                        <a:t>1.11</a:t>
                      </a:r>
                    </a:p>
                  </a:txBody>
                  <a:tcPr marL="34290" marR="34290" marT="34290" marB="34290" anchor="ctr" horzOverflow="overflow">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lnTlToBr>
                      <a:noFill/>
                    </a:lnTlToBr>
                    <a:lnBlToTr>
                      <a:noFill/>
                    </a:lnBlToTr>
                    <a:solidFill>
                      <a:srgbClr val="DDDDDD"/>
                    </a:solidFill>
                  </a:tcPr>
                </a:tc>
                <a:tc>
                  <a:txBody>
                    <a:bodyPr/>
                    <a:lstStyle>
                      <a:lvl1pPr marL="44450" eaLnBrk="0" hangingPunct="0">
                        <a:spcBef>
                          <a:spcPct val="20000"/>
                        </a:spcBef>
                        <a:defRPr sz="20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defRPr sz="16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defRPr sz="16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44450" marR="0" lvl="0" indent="0" algn="ctr" defTabSz="914400" rtl="0" eaLnBrk="1" fontAlgn="base" latinLnBrk="0" hangingPunct="1">
                        <a:lnSpc>
                          <a:spcPct val="100000"/>
                        </a:lnSpc>
                        <a:spcBef>
                          <a:spcPct val="0"/>
                        </a:spcBef>
                        <a:spcAft>
                          <a:spcPct val="0"/>
                        </a:spcAft>
                        <a:buClrTx/>
                        <a:buSzPct val="171000"/>
                        <a:buFont typeface="Gill Sans" panose="020B0502020104020203" pitchFamily="34" charset="-79"/>
                        <a:buNone/>
                        <a:tabLst/>
                      </a:pPr>
                      <a:r>
                        <a:rPr kumimoji="0" lang="en-US" altLang="en-US" sz="2000" b="0" i="0" u="none" strike="noStrike" cap="none" normalizeH="0" baseline="0">
                          <a:ln>
                            <a:noFill/>
                          </a:ln>
                          <a:solidFill>
                            <a:schemeClr val="tx1"/>
                          </a:solidFill>
                          <a:effectLst>
                            <a:outerShdw blurRad="38100" dist="38100" dir="2700000" algn="tl">
                              <a:srgbClr val="FFFFFF"/>
                            </a:outerShdw>
                          </a:effectLst>
                          <a:latin typeface="Lucida Grande" panose="020B0600040502020204" pitchFamily="34" charset="0"/>
                          <a:ea typeface="ヒラギノ角ゴ ProN W3" panose="020B0300000000000000" pitchFamily="34" charset="-128"/>
                          <a:sym typeface="Lucida Grande" panose="020B0600040502020204" pitchFamily="34" charset="0"/>
                        </a:rPr>
                        <a:t>7</a:t>
                      </a:r>
                    </a:p>
                  </a:txBody>
                  <a:tcPr marL="34290" marR="34290" marT="34290" marB="34290" anchor="ctr" horzOverflow="overflow">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lnTlToBr>
                      <a:noFill/>
                    </a:lnTlToBr>
                    <a:lnBlToTr>
                      <a:noFill/>
                    </a:lnBlToTr>
                    <a:solidFill>
                      <a:srgbClr val="DDDDDD"/>
                    </a:solidFill>
                  </a:tcPr>
                </a:tc>
                <a:extLst>
                  <a:ext uri="{0D108BD9-81ED-4DB2-BD59-A6C34878D82A}">
                    <a16:rowId xmlns:a16="http://schemas.microsoft.com/office/drawing/2014/main" val="10006"/>
                  </a:ext>
                </a:extLst>
              </a:tr>
              <a:tr h="492125">
                <a:tc>
                  <a:txBody>
                    <a:bodyPr/>
                    <a:lstStyle>
                      <a:lvl1pPr marL="44450" eaLnBrk="0" hangingPunct="0">
                        <a:spcBef>
                          <a:spcPct val="20000"/>
                        </a:spcBef>
                        <a:defRPr sz="20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defRPr sz="16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defRPr sz="16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44450" marR="0" lvl="0" indent="0" algn="ctr" defTabSz="914400" rtl="0" eaLnBrk="1" fontAlgn="base" latinLnBrk="0" hangingPunct="1">
                        <a:lnSpc>
                          <a:spcPct val="100000"/>
                        </a:lnSpc>
                        <a:spcBef>
                          <a:spcPct val="0"/>
                        </a:spcBef>
                        <a:spcAft>
                          <a:spcPct val="0"/>
                        </a:spcAft>
                        <a:buClrTx/>
                        <a:buSzPct val="171000"/>
                        <a:buFont typeface="Gill Sans" panose="020B0502020104020203" pitchFamily="34" charset="-79"/>
                        <a:buNone/>
                        <a:tabLst/>
                      </a:pPr>
                      <a:r>
                        <a:rPr kumimoji="0" lang="en-US" altLang="en-US" sz="2000" b="0" i="0" u="none" strike="noStrike" cap="none" normalizeH="0" baseline="0">
                          <a:ln>
                            <a:noFill/>
                          </a:ln>
                          <a:solidFill>
                            <a:schemeClr val="tx1"/>
                          </a:solidFill>
                          <a:effectLst>
                            <a:outerShdw blurRad="38100" dist="38100" dir="2700000" algn="tl">
                              <a:srgbClr val="FFFFFF"/>
                            </a:outerShdw>
                          </a:effectLst>
                          <a:latin typeface="Lucida Grande" panose="020B0600040502020204" pitchFamily="34" charset="0"/>
                          <a:ea typeface="ヒラギノ角ゴ ProN W3" panose="020B0300000000000000" pitchFamily="34" charset="-128"/>
                          <a:sym typeface="Lucida Grande" panose="020B0600040502020204" pitchFamily="34" charset="0"/>
                        </a:rPr>
                        <a:t>Aggregate off-chip bandwidth</a:t>
                      </a:r>
                    </a:p>
                  </a:txBody>
                  <a:tcPr marL="34290" marR="34290" marT="34290" marB="34290" anchor="ctr" horzOverflow="overflow">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lnTlToBr>
                      <a:noFill/>
                    </a:lnTlToBr>
                    <a:lnBlToTr>
                      <a:noFill/>
                    </a:lnBlToTr>
                    <a:solidFill>
                      <a:srgbClr val="DDDDDD"/>
                    </a:solidFill>
                  </a:tcPr>
                </a:tc>
                <a:tc>
                  <a:txBody>
                    <a:bodyPr/>
                    <a:lstStyle>
                      <a:lvl1pPr marL="44450" eaLnBrk="0" hangingPunct="0">
                        <a:spcBef>
                          <a:spcPct val="20000"/>
                        </a:spcBef>
                        <a:defRPr sz="20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defRPr sz="16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defRPr sz="16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44450" marR="0" lvl="0" indent="0" algn="ctr" defTabSz="914400" rtl="0" eaLnBrk="1" fontAlgn="base" latinLnBrk="0" hangingPunct="1">
                        <a:lnSpc>
                          <a:spcPct val="100000"/>
                        </a:lnSpc>
                        <a:spcBef>
                          <a:spcPct val="0"/>
                        </a:spcBef>
                        <a:spcAft>
                          <a:spcPct val="0"/>
                        </a:spcAft>
                        <a:buClrTx/>
                        <a:buSzPct val="171000"/>
                        <a:buFont typeface="Gill Sans" panose="020B0502020104020203" pitchFamily="34" charset="-79"/>
                        <a:buNone/>
                        <a:tabLst/>
                      </a:pPr>
                      <a:endParaRPr kumimoji="0" lang="en-US" altLang="en-US" sz="2000" b="0" i="0" u="none" strike="noStrike" cap="none" normalizeH="0" baseline="0">
                        <a:ln>
                          <a:noFill/>
                        </a:ln>
                        <a:solidFill>
                          <a:schemeClr val="tx1"/>
                        </a:solidFill>
                        <a:effectLst>
                          <a:outerShdw blurRad="38100" dist="38100" dir="2700000" algn="tl">
                            <a:srgbClr val="FFFFFF"/>
                          </a:outerShdw>
                        </a:effectLst>
                        <a:latin typeface="Lucida Grande" panose="020B0600040502020204" pitchFamily="34" charset="0"/>
                        <a:ea typeface="ヒラギノ角ゴ ProN W3" panose="020B0300000000000000" pitchFamily="34" charset="-128"/>
                        <a:sym typeface="Lucida Grande" panose="020B0600040502020204" pitchFamily="34" charset="0"/>
                      </a:endParaRPr>
                    </a:p>
                  </a:txBody>
                  <a:tcPr marL="34290" marR="34290" marT="34290" marB="34290" anchor="ctr" horzOverflow="overflow">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lnTlToBr>
                      <a:noFill/>
                    </a:lnTlToBr>
                    <a:lnBlToTr>
                      <a:noFill/>
                    </a:lnBlToTr>
                    <a:solidFill>
                      <a:srgbClr val="DDDDDD"/>
                    </a:solidFill>
                  </a:tcPr>
                </a:tc>
                <a:tc>
                  <a:txBody>
                    <a:bodyPr/>
                    <a:lstStyle>
                      <a:lvl1pPr marL="44450" eaLnBrk="0" hangingPunct="0">
                        <a:spcBef>
                          <a:spcPct val="20000"/>
                        </a:spcBef>
                        <a:defRPr sz="20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defRPr sz="16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defRPr sz="16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44450" marR="0" lvl="0" indent="0" algn="ctr" defTabSz="914400" rtl="0" eaLnBrk="1" fontAlgn="base" latinLnBrk="0" hangingPunct="1">
                        <a:lnSpc>
                          <a:spcPct val="100000"/>
                        </a:lnSpc>
                        <a:spcBef>
                          <a:spcPct val="0"/>
                        </a:spcBef>
                        <a:spcAft>
                          <a:spcPct val="0"/>
                        </a:spcAft>
                        <a:buClrTx/>
                        <a:buSzPct val="171000"/>
                        <a:buFont typeface="Gill Sans" panose="020B0502020104020203" pitchFamily="34" charset="-79"/>
                        <a:buNone/>
                        <a:tabLst/>
                      </a:pPr>
                      <a:r>
                        <a:rPr kumimoji="0" lang="en-US" altLang="en-US" sz="2000" b="0" i="0" u="none" strike="noStrike" cap="none" normalizeH="0" baseline="0">
                          <a:ln>
                            <a:noFill/>
                          </a:ln>
                          <a:solidFill>
                            <a:schemeClr val="tx1"/>
                          </a:solidFill>
                          <a:effectLst>
                            <a:outerShdw blurRad="38100" dist="38100" dir="2700000" algn="tl">
                              <a:srgbClr val="FFFFFF"/>
                            </a:outerShdw>
                          </a:effectLst>
                          <a:latin typeface="Lucida Grande" panose="020B0600040502020204" pitchFamily="34" charset="0"/>
                          <a:ea typeface="ヒラギノ角ゴ ProN W3" panose="020B0300000000000000" pitchFamily="34" charset="-128"/>
                          <a:sym typeface="Lucida Grande" panose="020B0600040502020204" pitchFamily="34" charset="0"/>
                        </a:rPr>
                        <a:t>1.28</a:t>
                      </a:r>
                    </a:p>
                  </a:txBody>
                  <a:tcPr marL="34290" marR="34290" marT="34290" marB="34290" anchor="ctr" horzOverflow="overflow">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lnTlToBr>
                      <a:noFill/>
                    </a:lnTlToBr>
                    <a:lnBlToTr>
                      <a:noFill/>
                    </a:lnBlToTr>
                    <a:solidFill>
                      <a:srgbClr val="DDDDDD"/>
                    </a:solidFill>
                  </a:tcPr>
                </a:tc>
                <a:tc>
                  <a:txBody>
                    <a:bodyPr/>
                    <a:lstStyle>
                      <a:lvl1pPr marL="44450" eaLnBrk="0" hangingPunct="0">
                        <a:spcBef>
                          <a:spcPct val="20000"/>
                        </a:spcBef>
                        <a:defRPr sz="20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defRPr sz="16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defRPr sz="16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44450" marR="0" lvl="0" indent="0" algn="ctr" defTabSz="914400" rtl="0" eaLnBrk="1" fontAlgn="base" latinLnBrk="0" hangingPunct="1">
                        <a:lnSpc>
                          <a:spcPct val="100000"/>
                        </a:lnSpc>
                        <a:spcBef>
                          <a:spcPct val="0"/>
                        </a:spcBef>
                        <a:spcAft>
                          <a:spcPct val="0"/>
                        </a:spcAft>
                        <a:buClrTx/>
                        <a:buSzPct val="171000"/>
                        <a:buFont typeface="Gill Sans" panose="020B0502020104020203" pitchFamily="34" charset="-79"/>
                        <a:buNone/>
                        <a:tabLst/>
                      </a:pPr>
                      <a:r>
                        <a:rPr kumimoji="0" lang="en-US" altLang="en-US" sz="2000" b="0" i="0" u="none" strike="noStrike" cap="none" normalizeH="0" baseline="0" dirty="0">
                          <a:ln>
                            <a:noFill/>
                          </a:ln>
                          <a:solidFill>
                            <a:schemeClr val="tx1"/>
                          </a:solidFill>
                          <a:effectLst>
                            <a:outerShdw blurRad="38100" dist="38100" dir="2700000" algn="tl">
                              <a:srgbClr val="FFFFFF"/>
                            </a:outerShdw>
                          </a:effectLst>
                          <a:latin typeface="Lucida Grande" panose="020B0600040502020204" pitchFamily="34" charset="0"/>
                          <a:ea typeface="ヒラギノ角ゴ ProN W3" panose="020B0300000000000000" pitchFamily="34" charset="-128"/>
                          <a:sym typeface="Lucida Grande" panose="020B0600040502020204" pitchFamily="34" charset="0"/>
                        </a:rPr>
                        <a:t>3</a:t>
                      </a:r>
                    </a:p>
                  </a:txBody>
                  <a:tcPr marL="34290" marR="34290" marT="34290" marB="34290" anchor="ctr" horzOverflow="overflow">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lnTlToBr>
                      <a:noFill/>
                    </a:lnTlToBr>
                    <a:lnBlToTr>
                      <a:noFill/>
                    </a:lnBlToTr>
                    <a:solidFill>
                      <a:srgbClr val="DDDDDD"/>
                    </a:solidFill>
                  </a:tcPr>
                </a:tc>
                <a:extLst>
                  <a:ext uri="{0D108BD9-81ED-4DB2-BD59-A6C34878D82A}">
                    <a16:rowId xmlns:a16="http://schemas.microsoft.com/office/drawing/2014/main" val="10007"/>
                  </a:ext>
                </a:extLst>
              </a:tr>
            </a:tbl>
          </a:graphicData>
        </a:graphic>
      </p:graphicFrame>
      <p:sp>
        <p:nvSpPr>
          <p:cNvPr id="36916" name="Rectangle 114">
            <a:extLst>
              <a:ext uri="{FF2B5EF4-FFF2-40B4-BE49-F238E27FC236}">
                <a16:creationId xmlns:a16="http://schemas.microsoft.com/office/drawing/2014/main" id="{A2926E49-B9C3-134C-BFA7-7921E5A0B2C8}"/>
              </a:ext>
            </a:extLst>
          </p:cNvPr>
          <p:cNvSpPr>
            <a:spLocks/>
          </p:cNvSpPr>
          <p:nvPr/>
        </p:nvSpPr>
        <p:spPr bwMode="auto">
          <a:xfrm>
            <a:off x="457200" y="5971262"/>
            <a:ext cx="46863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39687" bIns="0" anchor="ctr"/>
          <a:lstStyle>
            <a:lvl1pPr marL="38100">
              <a:spcBef>
                <a:spcPct val="20000"/>
              </a:spcBef>
              <a:buChar char="•"/>
              <a:defRPr sz="2400">
                <a:solidFill>
                  <a:schemeClr val="tx1"/>
                </a:solidFill>
                <a:latin typeface="Candara" panose="020E0502030303020204" pitchFamily="34" charset="0"/>
                <a:ea typeface="ＭＳ Ｐゴシック" panose="020B0600070205080204" pitchFamily="34" charset="-128"/>
              </a:defRPr>
            </a:lvl1pPr>
            <a:lvl2pPr marL="742950" indent="-285750">
              <a:spcBef>
                <a:spcPct val="20000"/>
              </a:spcBef>
              <a:buChar char="–"/>
              <a:defRPr sz="2000">
                <a:solidFill>
                  <a:schemeClr val="tx1"/>
                </a:solidFill>
                <a:latin typeface="Candara" panose="020E0502030303020204" pitchFamily="34" charset="0"/>
                <a:ea typeface="ＭＳ Ｐゴシック" panose="020B0600070205080204" pitchFamily="34" charset="-128"/>
              </a:defRPr>
            </a:lvl2pPr>
            <a:lvl3pPr marL="1143000" indent="-228600">
              <a:spcBef>
                <a:spcPct val="20000"/>
              </a:spcBef>
              <a:buChar char="•"/>
              <a:defRPr>
                <a:solidFill>
                  <a:srgbClr val="7F7F7F"/>
                </a:solidFill>
                <a:latin typeface="Candara" panose="020E0502030303020204" pitchFamily="34" charset="0"/>
                <a:ea typeface="ＭＳ Ｐゴシック" panose="020B0600070205080204" pitchFamily="34" charset="-128"/>
              </a:defRPr>
            </a:lvl3pPr>
            <a:lvl4pPr marL="1600200" indent="-228600">
              <a:spcBef>
                <a:spcPct val="20000"/>
              </a:spcBef>
              <a:buChar char="–"/>
              <a:defRPr>
                <a:solidFill>
                  <a:srgbClr val="941651"/>
                </a:solidFill>
                <a:latin typeface="Candara" panose="020E0502030303020204" pitchFamily="34" charset="0"/>
                <a:ea typeface="ＭＳ Ｐゴシック" panose="020B0600070205080204" pitchFamily="34" charset="-128"/>
              </a:defRPr>
            </a:lvl4pPr>
            <a:lvl5pPr marL="2057400" indent="-228600">
              <a:spcBef>
                <a:spcPct val="20000"/>
              </a:spcBef>
              <a:buChar char="»"/>
              <a:defRPr>
                <a:solidFill>
                  <a:srgbClr val="FF9300"/>
                </a:solidFill>
                <a:latin typeface="Candara" panose="020E0502030303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a:solidFill>
                  <a:srgbClr val="FF9300"/>
                </a:solidFill>
                <a:latin typeface="Candara" panose="020E0502030303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a:solidFill>
                  <a:srgbClr val="FF9300"/>
                </a:solidFill>
                <a:latin typeface="Candara" panose="020E0502030303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a:solidFill>
                  <a:srgbClr val="FF9300"/>
                </a:solidFill>
                <a:latin typeface="Candara" panose="020E0502030303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a:solidFill>
                  <a:srgbClr val="FF9300"/>
                </a:solidFill>
                <a:latin typeface="Candara" panose="020E0502030303020204" pitchFamily="34" charset="0"/>
                <a:ea typeface="ＭＳ Ｐゴシック" panose="020B0600070205080204" pitchFamily="34" charset="-128"/>
              </a:defRPr>
            </a:lvl9pPr>
          </a:lstStyle>
          <a:p>
            <a:pPr eaLnBrk="1" hangingPunct="1">
              <a:lnSpc>
                <a:spcPct val="90000"/>
              </a:lnSpc>
              <a:spcBef>
                <a:spcPts val="950"/>
              </a:spcBef>
              <a:buFontTx/>
              <a:buNone/>
            </a:pPr>
            <a:r>
              <a:rPr lang="en-US" altLang="en-US" sz="1400">
                <a:latin typeface="Lucida Grande" panose="020B0600040502020204" pitchFamily="34" charset="0"/>
                <a:sym typeface="Lucida Grande" panose="020B0600040502020204" pitchFamily="34" charset="0"/>
              </a:rPr>
              <a:t>** Ignores multi-layer metal, 8-layers in 2001</a:t>
            </a:r>
          </a:p>
        </p:txBody>
      </p:sp>
    </p:spTree>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1">
            <a:extLst>
              <a:ext uri="{FF2B5EF4-FFF2-40B4-BE49-F238E27FC236}">
                <a16:creationId xmlns:a16="http://schemas.microsoft.com/office/drawing/2014/main" id="{6F5A2D0A-8419-5A48-A228-612B9BE3EF0B}"/>
              </a:ext>
            </a:extLst>
          </p:cNvPr>
          <p:cNvSpPr>
            <a:spLocks noGrp="1" noChangeArrowheads="1"/>
          </p:cNvSpPr>
          <p:nvPr>
            <p:ph type="title"/>
          </p:nvPr>
        </p:nvSpPr>
        <p:spPr>
          <a:xfrm>
            <a:off x="241300" y="5276850"/>
            <a:ext cx="8712200" cy="762000"/>
          </a:xfrm>
        </p:spPr>
        <p:txBody>
          <a:bodyPr/>
          <a:lstStyle/>
          <a:p>
            <a:pPr algn="ctr"/>
            <a:r>
              <a:rPr lang="en-US" altLang="en-US" sz="2400"/>
              <a:t>Internationa</a:t>
            </a:r>
            <a:r>
              <a:rPr lang="en-US" altLang="ja-JP" sz="2400"/>
              <a:t>l Technology Roadmap for Semiconductors</a:t>
            </a:r>
            <a:endParaRPr lang="en-US" altLang="en-US" sz="2400"/>
          </a:p>
        </p:txBody>
      </p:sp>
      <p:pic>
        <p:nvPicPr>
          <p:cNvPr id="38914" name="Picture 3">
            <a:extLst>
              <a:ext uri="{FF2B5EF4-FFF2-40B4-BE49-F238E27FC236}">
                <a16:creationId xmlns:a16="http://schemas.microsoft.com/office/drawing/2014/main" id="{3826DCEE-FCFE-1942-801F-9B9205A143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r="183752" b="422618"/>
          <a:stretch>
            <a:fillRect/>
          </a:stretch>
        </p:blipFill>
        <p:spPr bwMode="auto">
          <a:xfrm>
            <a:off x="0" y="0"/>
            <a:ext cx="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38915" name="Picture 2">
            <a:extLst>
              <a:ext uri="{FF2B5EF4-FFF2-40B4-BE49-F238E27FC236}">
                <a16:creationId xmlns:a16="http://schemas.microsoft.com/office/drawing/2014/main" id="{0F14663E-E2E0-3D44-A4FF-C7B31E8CCD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7807" t="37846"/>
          <a:stretch>
            <a:fillRect/>
          </a:stretch>
        </p:blipFill>
        <p:spPr bwMode="auto">
          <a:xfrm>
            <a:off x="1155700" y="1506538"/>
            <a:ext cx="6945313" cy="3452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le 1">
            <a:extLst>
              <a:ext uri="{FF2B5EF4-FFF2-40B4-BE49-F238E27FC236}">
                <a16:creationId xmlns:a16="http://schemas.microsoft.com/office/drawing/2014/main" id="{DC58D214-F7FA-944F-A046-44C359F6BD26}"/>
              </a:ext>
            </a:extLst>
          </p:cNvPr>
          <p:cNvSpPr>
            <a:spLocks noGrp="1"/>
          </p:cNvSpPr>
          <p:nvPr>
            <p:ph type="title"/>
          </p:nvPr>
        </p:nvSpPr>
        <p:spPr>
          <a:xfrm>
            <a:off x="545124" y="333142"/>
            <a:ext cx="7772400" cy="762000"/>
          </a:xfrm>
        </p:spPr>
        <p:txBody>
          <a:bodyPr/>
          <a:lstStyle/>
          <a:p>
            <a:r>
              <a:rPr lang="en-US" altLang="en-US" dirty="0"/>
              <a:t>Acknowledgements</a:t>
            </a:r>
          </a:p>
        </p:txBody>
      </p:sp>
      <p:sp>
        <p:nvSpPr>
          <p:cNvPr id="18434" name="Content Placeholder 2">
            <a:extLst>
              <a:ext uri="{FF2B5EF4-FFF2-40B4-BE49-F238E27FC236}">
                <a16:creationId xmlns:a16="http://schemas.microsoft.com/office/drawing/2014/main" id="{6CBFC776-2424-144D-9B73-01E91F7A146B}"/>
              </a:ext>
            </a:extLst>
          </p:cNvPr>
          <p:cNvSpPr>
            <a:spLocks noGrp="1"/>
          </p:cNvSpPr>
          <p:nvPr>
            <p:ph idx="1"/>
          </p:nvPr>
        </p:nvSpPr>
        <p:spPr>
          <a:xfrm>
            <a:off x="545124" y="1215851"/>
            <a:ext cx="8056266" cy="5159549"/>
          </a:xfrm>
        </p:spPr>
        <p:txBody>
          <a:bodyPr/>
          <a:lstStyle/>
          <a:p>
            <a:r>
              <a:rPr lang="en-US" altLang="en-US" dirty="0"/>
              <a:t>Thanks to many sources for slide material</a:t>
            </a:r>
          </a:p>
          <a:p>
            <a:pPr lvl="1">
              <a:spcBef>
                <a:spcPts val="600"/>
              </a:spcBef>
              <a:buFontTx/>
              <a:buNone/>
            </a:pPr>
            <a:r>
              <a:rPr lang="en-US" altLang="en-US" sz="1600" dirty="0"/>
              <a:t>© 1990 Morgan Kaufmann Publishers, © 2001-present Elsevier</a:t>
            </a:r>
          </a:p>
          <a:p>
            <a:pPr lvl="1">
              <a:spcBef>
                <a:spcPts val="0"/>
              </a:spcBef>
              <a:buFontTx/>
              <a:buNone/>
            </a:pPr>
            <a:r>
              <a:rPr lang="en-US" altLang="en-US" sz="1600" dirty="0"/>
              <a:t>	Computer Architecture: A Quantitative Approach by J. Hennessy &amp; D. Patterson</a:t>
            </a:r>
          </a:p>
          <a:p>
            <a:pPr lvl="1">
              <a:spcBef>
                <a:spcPts val="600"/>
              </a:spcBef>
              <a:buNone/>
            </a:pPr>
            <a:r>
              <a:rPr lang="en-US" altLang="en-US" sz="1600" dirty="0"/>
              <a:t>© 1994 Morgan Kaufmann Publishers, © 2001-present Elsevier </a:t>
            </a:r>
          </a:p>
          <a:p>
            <a:pPr lvl="1">
              <a:spcBef>
                <a:spcPts val="0"/>
              </a:spcBef>
              <a:buFontTx/>
              <a:buNone/>
            </a:pPr>
            <a:r>
              <a:rPr lang="en-US" altLang="en-US" sz="1600" dirty="0"/>
              <a:t>	Computer Organization and Design by D. Patterson &amp; J. Hennessy</a:t>
            </a:r>
          </a:p>
          <a:p>
            <a:pPr lvl="1">
              <a:spcBef>
                <a:spcPts val="600"/>
              </a:spcBef>
              <a:buNone/>
            </a:pPr>
            <a:r>
              <a:rPr lang="en-US" altLang="en-US" sz="1600" dirty="0"/>
              <a:t>© 2002 K. </a:t>
            </a:r>
            <a:r>
              <a:rPr lang="en-US" altLang="en-US" sz="1600" dirty="0" err="1"/>
              <a:t>Asinovic</a:t>
            </a:r>
            <a:r>
              <a:rPr lang="en-US" altLang="en-US" sz="1600" dirty="0"/>
              <a:t> &amp; Arvind, MIT</a:t>
            </a:r>
          </a:p>
          <a:p>
            <a:pPr lvl="1">
              <a:spcBef>
                <a:spcPts val="600"/>
              </a:spcBef>
              <a:buNone/>
            </a:pPr>
            <a:r>
              <a:rPr lang="en-US" altLang="en-US" sz="1600" dirty="0"/>
              <a:t>© 2002 J. </a:t>
            </a:r>
            <a:r>
              <a:rPr lang="en-US" altLang="en-US" sz="1600" dirty="0" err="1"/>
              <a:t>Kubiatowicz</a:t>
            </a:r>
            <a:r>
              <a:rPr lang="en-US" altLang="en-US" sz="1600" dirty="0"/>
              <a:t>, University of California at Berkeley </a:t>
            </a:r>
          </a:p>
          <a:p>
            <a:pPr lvl="1">
              <a:spcBef>
                <a:spcPts val="600"/>
              </a:spcBef>
              <a:buFontTx/>
              <a:buNone/>
            </a:pPr>
            <a:r>
              <a:rPr lang="en-US" altLang="en-US" sz="1600" dirty="0"/>
              <a:t>© 2006, © 2010 No Starch Press for Inside the Machine by J. Stokes</a:t>
            </a:r>
          </a:p>
          <a:p>
            <a:pPr lvl="1">
              <a:spcBef>
                <a:spcPts val="600"/>
              </a:spcBef>
              <a:buFontTx/>
              <a:buNone/>
            </a:pPr>
            <a:r>
              <a:rPr lang="en-US" altLang="en-US" sz="1600" dirty="0"/>
              <a:t>© 2007 W.-M. </a:t>
            </a:r>
            <a:r>
              <a:rPr lang="en-US" altLang="en-US" sz="1600" dirty="0" err="1"/>
              <a:t>Hwu</a:t>
            </a:r>
            <a:r>
              <a:rPr lang="en-US" altLang="en-US" sz="1600" dirty="0"/>
              <a:t> &amp; D. Kirk, University of Illinois &amp; NVIDIA</a:t>
            </a:r>
          </a:p>
          <a:p>
            <a:pPr lvl="1">
              <a:spcBef>
                <a:spcPts val="600"/>
              </a:spcBef>
              <a:buFontTx/>
              <a:buNone/>
            </a:pPr>
            <a:r>
              <a:rPr lang="en-US" altLang="en-US" sz="1600" dirty="0"/>
              <a:t>© 2007-2010 J. Owens, University of California at Davis</a:t>
            </a:r>
          </a:p>
          <a:p>
            <a:pPr lvl="1">
              <a:spcBef>
                <a:spcPts val="600"/>
              </a:spcBef>
              <a:buFontTx/>
              <a:buNone/>
            </a:pPr>
            <a:r>
              <a:rPr lang="en-US" altLang="en-US" sz="1600" dirty="0"/>
              <a:t>© 2010 CRC Press for Introduction to Concurrency in Programming Languages by M. </a:t>
            </a:r>
            <a:r>
              <a:rPr lang="en-US" altLang="en-US" sz="1600" dirty="0" err="1"/>
              <a:t>Sottile</a:t>
            </a:r>
            <a:r>
              <a:rPr lang="en-US" altLang="en-US" sz="1600" dirty="0"/>
              <a:t>, T. Mattson, and C. Rasmussen</a:t>
            </a:r>
          </a:p>
          <a:p>
            <a:pPr lvl="1">
              <a:spcBef>
                <a:spcPts val="600"/>
              </a:spcBef>
              <a:buFontTx/>
              <a:buNone/>
            </a:pPr>
            <a:r>
              <a:rPr lang="en-US" altLang="en-US" sz="1600" dirty="0"/>
              <a:t>© 2017, IBM POWER9 Processor Architecture by </a:t>
            </a:r>
            <a:r>
              <a:rPr lang="en-US" altLang="en-US" sz="1600" dirty="0" err="1"/>
              <a:t>Sadasivam</a:t>
            </a:r>
            <a:r>
              <a:rPr lang="en-US" altLang="en-US" sz="1600" dirty="0"/>
              <a:t> et al., IBM</a:t>
            </a:r>
          </a:p>
          <a:p>
            <a:pPr lvl="1">
              <a:spcBef>
                <a:spcPts val="600"/>
              </a:spcBef>
              <a:buFontTx/>
              <a:buNone/>
            </a:pPr>
            <a:r>
              <a:rPr lang="en-US" altLang="en-US" sz="1600" dirty="0"/>
              <a:t>© 2016, © 2019 POWER9 Processor User’s Manual, IBM</a:t>
            </a:r>
          </a:p>
          <a:p>
            <a:pPr lvl="1">
              <a:spcBef>
                <a:spcPts val="600"/>
              </a:spcBef>
              <a:buFontTx/>
              <a:buNone/>
            </a:pPr>
            <a:r>
              <a:rPr lang="en-US" altLang="en-US" sz="1600" dirty="0"/>
              <a:t>© The </a:t>
            </a:r>
            <a:r>
              <a:rPr lang="en-US" altLang="en-US" sz="1600" dirty="0" err="1"/>
              <a:t>OpenPOWER</a:t>
            </a:r>
            <a:r>
              <a:rPr lang="en-US" altLang="en-US" sz="1600" dirty="0"/>
              <a:t> Foundation</a:t>
            </a:r>
          </a:p>
        </p:txBody>
      </p:sp>
    </p:spTree>
    <p:extLst>
      <p:ext uri="{BB962C8B-B14F-4D97-AF65-F5344CB8AC3E}">
        <p14:creationId xmlns:p14="http://schemas.microsoft.com/office/powerpoint/2010/main" val="22426485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1">
            <a:extLst>
              <a:ext uri="{FF2B5EF4-FFF2-40B4-BE49-F238E27FC236}">
                <a16:creationId xmlns:a16="http://schemas.microsoft.com/office/drawing/2014/main" id="{0D03D4C2-2B07-2D49-AFCA-BC103F2F9E3F}"/>
              </a:ext>
            </a:extLst>
          </p:cNvPr>
          <p:cNvSpPr>
            <a:spLocks noGrp="1" noChangeArrowheads="1"/>
          </p:cNvSpPr>
          <p:nvPr>
            <p:ph type="title"/>
          </p:nvPr>
        </p:nvSpPr>
        <p:spPr>
          <a:xfrm>
            <a:off x="1276350" y="309563"/>
            <a:ext cx="6591300" cy="762000"/>
          </a:xfrm>
        </p:spPr>
        <p:txBody>
          <a:bodyPr/>
          <a:lstStyle/>
          <a:p>
            <a:pPr algn="ctr"/>
            <a:r>
              <a:rPr lang="en-US" altLang="en-US"/>
              <a:t>10-Year GPU Projection (2004–14)</a:t>
            </a:r>
          </a:p>
        </p:txBody>
      </p:sp>
      <p:sp>
        <p:nvSpPr>
          <p:cNvPr id="39938" name="Rectangle 2">
            <a:extLst>
              <a:ext uri="{FF2B5EF4-FFF2-40B4-BE49-F238E27FC236}">
                <a16:creationId xmlns:a16="http://schemas.microsoft.com/office/drawing/2014/main" id="{9AC9A8D2-477D-7840-AB4F-FE6EDC43BEAC}"/>
              </a:ext>
            </a:extLst>
          </p:cNvPr>
          <p:cNvSpPr>
            <a:spLocks noGrp="1" noChangeArrowheads="1"/>
          </p:cNvSpPr>
          <p:nvPr>
            <p:ph type="body" idx="1"/>
          </p:nvPr>
        </p:nvSpPr>
        <p:spPr>
          <a:xfrm>
            <a:off x="5213720" y="1484313"/>
            <a:ext cx="3835400" cy="4648200"/>
          </a:xfrm>
        </p:spPr>
        <p:txBody>
          <a:bodyPr/>
          <a:lstStyle/>
          <a:p>
            <a:r>
              <a:rPr lang="en-US" altLang="en-US" sz="2000" dirty="0"/>
              <a:t>Transistors (NV40): </a:t>
            </a:r>
          </a:p>
          <a:p>
            <a:pPr>
              <a:spcBef>
                <a:spcPct val="0"/>
              </a:spcBef>
              <a:buFontTx/>
              <a:buNone/>
            </a:pPr>
            <a:r>
              <a:rPr lang="en-US" altLang="en-US" sz="2000" dirty="0"/>
              <a:t> 	222M/2237M</a:t>
            </a:r>
          </a:p>
          <a:p>
            <a:r>
              <a:rPr lang="en-US" altLang="en-US" sz="2000" dirty="0"/>
              <a:t>Clock speed (NV40, MHz): 475/1890</a:t>
            </a:r>
          </a:p>
          <a:p>
            <a:pPr lvl="1"/>
            <a:r>
              <a:rPr lang="en-US" altLang="en-US" sz="1800" dirty="0"/>
              <a:t>Capability: 105B/4228B</a:t>
            </a:r>
          </a:p>
          <a:p>
            <a:r>
              <a:rPr lang="en-US" altLang="en-US" sz="2000" dirty="0"/>
              <a:t>Memory bandwidth</a:t>
            </a:r>
            <a:br>
              <a:rPr lang="en-US" altLang="en-US" sz="2000" dirty="0"/>
            </a:br>
            <a:r>
              <a:rPr lang="en-US" altLang="en-US" sz="2000" dirty="0"/>
              <a:t>(NV40, GB/s): 35/322</a:t>
            </a:r>
          </a:p>
          <a:p>
            <a:r>
              <a:rPr lang="en-US" altLang="en-US" sz="2000" dirty="0"/>
              <a:t>Memory latency (RAS, ns): 40/23</a:t>
            </a:r>
          </a:p>
          <a:p>
            <a:r>
              <a:rPr lang="en-US" altLang="en-US" sz="2000" dirty="0"/>
              <a:t>Power/chip (maximum, W): 158/198 (then flat?)</a:t>
            </a:r>
          </a:p>
          <a:p>
            <a:r>
              <a:rPr lang="en-US" altLang="en-US" sz="2000" dirty="0"/>
              <a:t>Take-home point: Capability &gt; mem </a:t>
            </a:r>
            <a:r>
              <a:rPr lang="en-US" altLang="en-US" sz="2000" dirty="0" err="1"/>
              <a:t>bw</a:t>
            </a:r>
            <a:r>
              <a:rPr lang="en-US" altLang="en-US" sz="2000" dirty="0"/>
              <a:t> &gt; mem latency</a:t>
            </a:r>
          </a:p>
        </p:txBody>
      </p:sp>
      <p:pic>
        <p:nvPicPr>
          <p:cNvPr id="39939" name="Picture 3">
            <a:extLst>
              <a:ext uri="{FF2B5EF4-FFF2-40B4-BE49-F238E27FC236}">
                <a16:creationId xmlns:a16="http://schemas.microsoft.com/office/drawing/2014/main" id="{A89F0C00-BD93-5F49-ABE7-9252DD29DB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1384" y="1792288"/>
            <a:ext cx="4664075" cy="319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39940" name="Rectangle 4">
            <a:extLst>
              <a:ext uri="{FF2B5EF4-FFF2-40B4-BE49-F238E27FC236}">
                <a16:creationId xmlns:a16="http://schemas.microsoft.com/office/drawing/2014/main" id="{9DA882A2-C90A-FB44-8E22-0C05D058549A}"/>
              </a:ext>
            </a:extLst>
          </p:cNvPr>
          <p:cNvSpPr>
            <a:spLocks/>
          </p:cNvSpPr>
          <p:nvPr/>
        </p:nvSpPr>
        <p:spPr bwMode="auto">
          <a:xfrm>
            <a:off x="754772" y="5040313"/>
            <a:ext cx="4192587" cy="74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39687" bIns="0" anchor="ctr"/>
          <a:lstStyle>
            <a:lvl1pPr marL="38100">
              <a:spcBef>
                <a:spcPct val="20000"/>
              </a:spcBef>
              <a:buChar char="•"/>
              <a:defRPr sz="2400">
                <a:solidFill>
                  <a:schemeClr val="tx1"/>
                </a:solidFill>
                <a:latin typeface="Candara" panose="020E0502030303020204" pitchFamily="34" charset="0"/>
                <a:ea typeface="ＭＳ Ｐゴシック" panose="020B0600070205080204" pitchFamily="34" charset="-128"/>
              </a:defRPr>
            </a:lvl1pPr>
            <a:lvl2pPr marL="742950" indent="-285750">
              <a:spcBef>
                <a:spcPct val="20000"/>
              </a:spcBef>
              <a:buChar char="–"/>
              <a:defRPr sz="2000">
                <a:solidFill>
                  <a:schemeClr val="tx1"/>
                </a:solidFill>
                <a:latin typeface="Candara" panose="020E0502030303020204" pitchFamily="34" charset="0"/>
                <a:ea typeface="ＭＳ Ｐゴシック" panose="020B0600070205080204" pitchFamily="34" charset="-128"/>
              </a:defRPr>
            </a:lvl2pPr>
            <a:lvl3pPr marL="1143000" indent="-228600">
              <a:spcBef>
                <a:spcPct val="20000"/>
              </a:spcBef>
              <a:buChar char="•"/>
              <a:defRPr>
                <a:solidFill>
                  <a:srgbClr val="7F7F7F"/>
                </a:solidFill>
                <a:latin typeface="Candara" panose="020E0502030303020204" pitchFamily="34" charset="0"/>
                <a:ea typeface="ＭＳ Ｐゴシック" panose="020B0600070205080204" pitchFamily="34" charset="-128"/>
              </a:defRPr>
            </a:lvl3pPr>
            <a:lvl4pPr marL="1600200" indent="-228600">
              <a:spcBef>
                <a:spcPct val="20000"/>
              </a:spcBef>
              <a:buChar char="–"/>
              <a:defRPr>
                <a:solidFill>
                  <a:srgbClr val="941651"/>
                </a:solidFill>
                <a:latin typeface="Candara" panose="020E0502030303020204" pitchFamily="34" charset="0"/>
                <a:ea typeface="ＭＳ Ｐゴシック" panose="020B0600070205080204" pitchFamily="34" charset="-128"/>
              </a:defRPr>
            </a:lvl4pPr>
            <a:lvl5pPr marL="2057400" indent="-228600">
              <a:spcBef>
                <a:spcPct val="20000"/>
              </a:spcBef>
              <a:buChar char="»"/>
              <a:defRPr>
                <a:solidFill>
                  <a:srgbClr val="FF9300"/>
                </a:solidFill>
                <a:latin typeface="Candara" panose="020E0502030303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a:solidFill>
                  <a:srgbClr val="FF9300"/>
                </a:solidFill>
                <a:latin typeface="Candara" panose="020E0502030303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a:solidFill>
                  <a:srgbClr val="FF9300"/>
                </a:solidFill>
                <a:latin typeface="Candara" panose="020E0502030303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a:solidFill>
                  <a:srgbClr val="FF9300"/>
                </a:solidFill>
                <a:latin typeface="Candara" panose="020E0502030303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a:solidFill>
                  <a:srgbClr val="FF9300"/>
                </a:solidFill>
                <a:latin typeface="Candara" panose="020E0502030303020204" pitchFamily="34" charset="0"/>
                <a:ea typeface="ＭＳ Ｐゴシック" panose="020B0600070205080204" pitchFamily="34" charset="-128"/>
              </a:defRPr>
            </a:lvl9pPr>
          </a:lstStyle>
          <a:p>
            <a:pPr eaLnBrk="1" hangingPunct="1">
              <a:lnSpc>
                <a:spcPct val="90000"/>
              </a:lnSpc>
              <a:spcBef>
                <a:spcPts val="725"/>
              </a:spcBef>
              <a:buFontTx/>
              <a:buNone/>
            </a:pPr>
            <a:r>
              <a:rPr lang="en-US" altLang="en-US" sz="1600" dirty="0">
                <a:sym typeface="Lucida Grande" panose="020B0600040502020204" pitchFamily="34" charset="0"/>
              </a:rPr>
              <a:t>Source:  Owens, </a:t>
            </a:r>
            <a:r>
              <a:rPr lang="ja-JP" altLang="en-US" sz="1600">
                <a:sym typeface="Lucida Grande" panose="020B0600040502020204" pitchFamily="34" charset="0"/>
              </a:rPr>
              <a:t>“</a:t>
            </a:r>
            <a:r>
              <a:rPr lang="en-US" altLang="ja-JP" sz="1600" dirty="0">
                <a:sym typeface="Lucida Grande" panose="020B0600040502020204" pitchFamily="34" charset="0"/>
              </a:rPr>
              <a:t>Streaming Architectures and Technology Trends,</a:t>
            </a:r>
            <a:r>
              <a:rPr lang="ja-JP" altLang="en-US" sz="1600">
                <a:sym typeface="Lucida Grande" panose="020B0600040502020204" pitchFamily="34" charset="0"/>
              </a:rPr>
              <a:t>”</a:t>
            </a:r>
            <a:r>
              <a:rPr lang="en-US" altLang="ja-JP" sz="1600" dirty="0">
                <a:sym typeface="Lucida Grande" panose="020B0600040502020204" pitchFamily="34" charset="0"/>
              </a:rPr>
              <a:t> GPU Gems 2, March 2005.</a:t>
            </a:r>
            <a:endParaRPr lang="en-US" altLang="en-US" sz="1600" dirty="0">
              <a:sym typeface="Lucida Grande" panose="020B0600040502020204" pitchFamily="34" charset="0"/>
            </a:endParaRPr>
          </a:p>
        </p:txBody>
      </p:sp>
    </p:spTree>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1">
            <a:extLst>
              <a:ext uri="{FF2B5EF4-FFF2-40B4-BE49-F238E27FC236}">
                <a16:creationId xmlns:a16="http://schemas.microsoft.com/office/drawing/2014/main" id="{2E53D686-9020-8842-95E9-8E22635239C7}"/>
              </a:ext>
            </a:extLst>
          </p:cNvPr>
          <p:cNvSpPr>
            <a:spLocks noGrp="1" noChangeArrowheads="1"/>
          </p:cNvSpPr>
          <p:nvPr>
            <p:ph type="title"/>
          </p:nvPr>
        </p:nvSpPr>
        <p:spPr/>
        <p:txBody>
          <a:bodyPr/>
          <a:lstStyle/>
          <a:p>
            <a:r>
              <a:rPr lang="en-US" altLang="en-US"/>
              <a:t>Technology Theme</a:t>
            </a:r>
          </a:p>
        </p:txBody>
      </p:sp>
      <p:sp>
        <p:nvSpPr>
          <p:cNvPr id="41986" name="Rectangle 2">
            <a:extLst>
              <a:ext uri="{FF2B5EF4-FFF2-40B4-BE49-F238E27FC236}">
                <a16:creationId xmlns:a16="http://schemas.microsoft.com/office/drawing/2014/main" id="{373FBBF2-AE6B-344D-875F-EA493683794E}"/>
              </a:ext>
            </a:extLst>
          </p:cNvPr>
          <p:cNvSpPr>
            <a:spLocks noGrp="1" noChangeArrowheads="1"/>
          </p:cNvSpPr>
          <p:nvPr>
            <p:ph type="body" idx="1"/>
          </p:nvPr>
        </p:nvSpPr>
        <p:spPr>
          <a:xfrm>
            <a:off x="685800" y="2349500"/>
            <a:ext cx="8001000" cy="3975100"/>
          </a:xfrm>
        </p:spPr>
        <p:txBody>
          <a:bodyPr/>
          <a:lstStyle/>
          <a:p>
            <a:pPr marL="0" indent="0">
              <a:buFontTx/>
              <a:buNone/>
            </a:pPr>
            <a:r>
              <a:rPr lang="en-US" altLang="en-US" sz="3200"/>
              <a:t>In a power-constrained world, we cannot keep increasing performance by increasing clock speed.</a:t>
            </a:r>
          </a:p>
        </p:txBody>
      </p:sp>
    </p:spTree>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1">
            <a:extLst>
              <a:ext uri="{FF2B5EF4-FFF2-40B4-BE49-F238E27FC236}">
                <a16:creationId xmlns:a16="http://schemas.microsoft.com/office/drawing/2014/main" id="{7AE05A62-4CBD-5747-8423-78FE261F06D9}"/>
              </a:ext>
            </a:extLst>
          </p:cNvPr>
          <p:cNvSpPr>
            <a:spLocks noGrp="1" noChangeArrowheads="1"/>
          </p:cNvSpPr>
          <p:nvPr>
            <p:ph type="title"/>
          </p:nvPr>
        </p:nvSpPr>
        <p:spPr/>
        <p:txBody>
          <a:bodyPr/>
          <a:lstStyle/>
          <a:p>
            <a:r>
              <a:rPr lang="en-US" altLang="en-US"/>
              <a:t>Process Generations</a:t>
            </a:r>
          </a:p>
        </p:txBody>
      </p:sp>
      <p:sp>
        <p:nvSpPr>
          <p:cNvPr id="48130" name="Rectangle 2">
            <a:extLst>
              <a:ext uri="{FF2B5EF4-FFF2-40B4-BE49-F238E27FC236}">
                <a16:creationId xmlns:a16="http://schemas.microsoft.com/office/drawing/2014/main" id="{285D56E2-61F4-1945-BC20-E826C071E31D}"/>
              </a:ext>
            </a:extLst>
          </p:cNvPr>
          <p:cNvSpPr>
            <a:spLocks noGrp="1" noChangeArrowheads="1"/>
          </p:cNvSpPr>
          <p:nvPr>
            <p:ph type="body" idx="1"/>
          </p:nvPr>
        </p:nvSpPr>
        <p:spPr/>
        <p:txBody>
          <a:bodyPr/>
          <a:lstStyle/>
          <a:p>
            <a:pPr marL="617538"/>
            <a:r>
              <a:rPr lang="en-US" altLang="en-US"/>
              <a:t>Let’</a:t>
            </a:r>
            <a:r>
              <a:rPr lang="en-US" altLang="ja-JP"/>
              <a:t>s assume one process generation to the next makes new transistors 0.7 times the size of the old transistors (</a:t>
            </a:r>
            <a:r>
              <a:rPr lang="ja-JP" altLang="en-US"/>
              <a:t>“</a:t>
            </a:r>
            <a:r>
              <a:rPr lang="en-US" altLang="ja-JP"/>
              <a:t>linear shrink</a:t>
            </a:r>
            <a:r>
              <a:rPr lang="ja-JP" altLang="en-US"/>
              <a:t>”</a:t>
            </a:r>
            <a:r>
              <a:rPr lang="en-US" altLang="ja-JP"/>
              <a:t>)</a:t>
            </a:r>
          </a:p>
          <a:p>
            <a:pPr marL="904875" lvl="1"/>
            <a:r>
              <a:rPr lang="en-US" altLang="en-US"/>
              <a:t>Recent example: 65 nm to 45 nm = 0.692</a:t>
            </a:r>
          </a:p>
          <a:p>
            <a:pPr marL="904875" lvl="1"/>
            <a:r>
              <a:rPr lang="en-US" altLang="en-US"/>
              <a:t>What is this </a:t>
            </a:r>
            <a:r>
              <a:rPr lang="ja-JP" altLang="en-US"/>
              <a:t>“</a:t>
            </a:r>
            <a:r>
              <a:rPr lang="en-US" altLang="ja-JP"/>
              <a:t>feature size</a:t>
            </a:r>
            <a:r>
              <a:rPr lang="ja-JP" altLang="en-US"/>
              <a:t>”</a:t>
            </a:r>
            <a:r>
              <a:rPr lang="en-US" altLang="ja-JP"/>
              <a:t>? </a:t>
            </a:r>
          </a:p>
          <a:p>
            <a:pPr marL="904875" lvl="1"/>
            <a:r>
              <a:rPr lang="en-US" altLang="ja-JP"/>
              <a:t>How does this relate to Moore’s Law?</a:t>
            </a:r>
            <a:endParaRPr lang="en-US" altLang="en-US"/>
          </a:p>
        </p:txBody>
      </p:sp>
    </p:spTree>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Rectangle 1">
            <a:extLst>
              <a:ext uri="{FF2B5EF4-FFF2-40B4-BE49-F238E27FC236}">
                <a16:creationId xmlns:a16="http://schemas.microsoft.com/office/drawing/2014/main" id="{E67B10F6-2EAB-F046-8084-6F248378A5CE}"/>
              </a:ext>
            </a:extLst>
          </p:cNvPr>
          <p:cNvSpPr>
            <a:spLocks noGrp="1" noChangeArrowheads="1"/>
          </p:cNvSpPr>
          <p:nvPr>
            <p:ph type="title"/>
          </p:nvPr>
        </p:nvSpPr>
        <p:spPr/>
        <p:txBody>
          <a:bodyPr/>
          <a:lstStyle/>
          <a:p>
            <a:r>
              <a:rPr lang="en-US" altLang="en-US"/>
              <a:t>Historical Scaling (0.7x)</a:t>
            </a:r>
          </a:p>
        </p:txBody>
      </p:sp>
      <p:sp>
        <p:nvSpPr>
          <p:cNvPr id="50178" name="Rectangle 2">
            <a:extLst>
              <a:ext uri="{FF2B5EF4-FFF2-40B4-BE49-F238E27FC236}">
                <a16:creationId xmlns:a16="http://schemas.microsoft.com/office/drawing/2014/main" id="{9AE5E0E2-0C87-A441-AD2D-BEB1936864B7}"/>
              </a:ext>
            </a:extLst>
          </p:cNvPr>
          <p:cNvSpPr>
            <a:spLocks noGrp="1" noChangeArrowheads="1"/>
          </p:cNvSpPr>
          <p:nvPr>
            <p:ph type="body" idx="1"/>
          </p:nvPr>
        </p:nvSpPr>
        <p:spPr/>
        <p:txBody>
          <a:bodyPr/>
          <a:lstStyle/>
          <a:p>
            <a:pPr marL="617538"/>
            <a:r>
              <a:rPr lang="en-US" altLang="en-US"/>
              <a:t>Power = C</a:t>
            </a:r>
            <a:r>
              <a:rPr lang="en-US" altLang="en-US" baseline="-25000"/>
              <a:t>eff</a:t>
            </a:r>
            <a:r>
              <a:rPr lang="en-US" altLang="en-US"/>
              <a:t> [device] × # devices × voltage</a:t>
            </a:r>
            <a:r>
              <a:rPr lang="en-US" altLang="en-US" baseline="32000"/>
              <a:t>2</a:t>
            </a:r>
            <a:r>
              <a:rPr lang="en-US" altLang="en-US"/>
              <a:t> × freq</a:t>
            </a:r>
          </a:p>
          <a:p>
            <a:pPr marL="904875" lvl="1"/>
            <a:r>
              <a:rPr lang="en-US" altLang="en-US"/>
              <a:t>Not talking about wires, leakage, etc.</a:t>
            </a:r>
          </a:p>
          <a:p>
            <a:pPr marL="904875" lvl="1"/>
            <a:endParaRPr lang="en-US" altLang="en-US"/>
          </a:p>
          <a:p>
            <a:pPr marL="617538"/>
            <a:r>
              <a:rPr lang="en-US" altLang="en-US"/>
              <a:t>With process shrink, assuming constant die size: </a:t>
            </a:r>
          </a:p>
          <a:p>
            <a:pPr marL="904875" lvl="1"/>
            <a:r>
              <a:rPr lang="en-US" altLang="en-US"/>
              <a:t>Change in C</a:t>
            </a:r>
            <a:r>
              <a:rPr lang="en-US" altLang="en-US" baseline="-25000"/>
              <a:t>eff</a:t>
            </a:r>
            <a:r>
              <a:rPr lang="en-US" altLang="en-US"/>
              <a:t>: </a:t>
            </a:r>
          </a:p>
          <a:p>
            <a:pPr marL="904875" lvl="1"/>
            <a:r>
              <a:rPr lang="en-US" altLang="en-US"/>
              <a:t>Change in number of devices:</a:t>
            </a:r>
          </a:p>
          <a:p>
            <a:pPr marL="904875" lvl="1"/>
            <a:r>
              <a:rPr lang="en-US" altLang="en-US"/>
              <a:t>Change in frequency: </a:t>
            </a:r>
          </a:p>
          <a:p>
            <a:pPr marL="904875" lvl="1"/>
            <a:r>
              <a:rPr lang="en-US" altLang="en-US"/>
              <a:t>Plug that all together:</a:t>
            </a:r>
          </a:p>
        </p:txBody>
      </p:sp>
    </p:spTree>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Rectangle 1">
            <a:extLst>
              <a:ext uri="{FF2B5EF4-FFF2-40B4-BE49-F238E27FC236}">
                <a16:creationId xmlns:a16="http://schemas.microsoft.com/office/drawing/2014/main" id="{9021FF6C-44EA-8445-BF79-91D7757FF1F3}"/>
              </a:ext>
            </a:extLst>
          </p:cNvPr>
          <p:cNvSpPr>
            <a:spLocks noGrp="1" noChangeArrowheads="1"/>
          </p:cNvSpPr>
          <p:nvPr>
            <p:ph type="title"/>
          </p:nvPr>
        </p:nvSpPr>
        <p:spPr/>
        <p:txBody>
          <a:bodyPr/>
          <a:lstStyle/>
          <a:p>
            <a:r>
              <a:rPr lang="en-US" altLang="en-US"/>
              <a:t>Historical Scaling (0.7x)</a:t>
            </a:r>
          </a:p>
        </p:txBody>
      </p:sp>
      <p:sp>
        <p:nvSpPr>
          <p:cNvPr id="52226" name="Rectangle 2">
            <a:extLst>
              <a:ext uri="{FF2B5EF4-FFF2-40B4-BE49-F238E27FC236}">
                <a16:creationId xmlns:a16="http://schemas.microsoft.com/office/drawing/2014/main" id="{BD5E7933-A6EA-9B45-B9CC-D74148CCBD0C}"/>
              </a:ext>
            </a:extLst>
          </p:cNvPr>
          <p:cNvSpPr>
            <a:spLocks noGrp="1" noChangeArrowheads="1"/>
          </p:cNvSpPr>
          <p:nvPr>
            <p:ph type="body" idx="1"/>
          </p:nvPr>
        </p:nvSpPr>
        <p:spPr/>
        <p:txBody>
          <a:bodyPr/>
          <a:lstStyle/>
          <a:p>
            <a:pPr marL="617538"/>
            <a:r>
              <a:rPr lang="en-US" altLang="en-US"/>
              <a:t>Power = C</a:t>
            </a:r>
            <a:r>
              <a:rPr lang="en-US" altLang="en-US" baseline="-25000"/>
              <a:t>eff</a:t>
            </a:r>
            <a:r>
              <a:rPr lang="en-US" altLang="en-US"/>
              <a:t> [device] × # devices × voltage</a:t>
            </a:r>
            <a:r>
              <a:rPr lang="en-US" altLang="en-US" baseline="32000"/>
              <a:t>2</a:t>
            </a:r>
            <a:r>
              <a:rPr lang="en-US" altLang="en-US"/>
              <a:t> × freq</a:t>
            </a:r>
          </a:p>
          <a:p>
            <a:pPr marL="904875" lvl="1"/>
            <a:r>
              <a:rPr lang="en-US" altLang="en-US"/>
              <a:t>Not talking about wires, leakage, etc.</a:t>
            </a:r>
          </a:p>
          <a:p>
            <a:pPr marL="904875" lvl="1"/>
            <a:endParaRPr lang="en-US" altLang="en-US"/>
          </a:p>
          <a:p>
            <a:pPr marL="617538"/>
            <a:r>
              <a:rPr lang="en-US" altLang="en-US"/>
              <a:t>With process shrink, assuming constant die size:  </a:t>
            </a:r>
          </a:p>
          <a:p>
            <a:pPr marL="904875" lvl="1"/>
            <a:r>
              <a:rPr lang="en-US" altLang="en-US"/>
              <a:t>Change in C</a:t>
            </a:r>
            <a:r>
              <a:rPr lang="en-US" altLang="en-US" baseline="-25000"/>
              <a:t>eff</a:t>
            </a:r>
            <a:r>
              <a:rPr lang="en-US" altLang="en-US"/>
              <a:t>:  0.7x</a:t>
            </a:r>
          </a:p>
          <a:p>
            <a:pPr marL="904875" lvl="1"/>
            <a:r>
              <a:rPr lang="en-US" altLang="en-US"/>
              <a:t>Change in number of devices:  1/(0.7</a:t>
            </a:r>
            <a:r>
              <a:rPr lang="en-US" altLang="en-US" sz="2700"/>
              <a:t> × </a:t>
            </a:r>
            <a:r>
              <a:rPr lang="en-US" altLang="en-US"/>
              <a:t>0.7) = 2x</a:t>
            </a:r>
          </a:p>
          <a:p>
            <a:pPr marL="904875" lvl="1"/>
            <a:r>
              <a:rPr lang="en-US" altLang="en-US"/>
              <a:t>Change in frequency:  1/0.7x = 1.4x</a:t>
            </a:r>
          </a:p>
          <a:p>
            <a:pPr marL="904875" lvl="1"/>
            <a:r>
              <a:rPr lang="en-US" altLang="en-US"/>
              <a:t>Plug that all together:  2x</a:t>
            </a:r>
          </a:p>
        </p:txBody>
      </p:sp>
    </p:spTree>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1">
            <a:extLst>
              <a:ext uri="{FF2B5EF4-FFF2-40B4-BE49-F238E27FC236}">
                <a16:creationId xmlns:a16="http://schemas.microsoft.com/office/drawing/2014/main" id="{DEE784B9-5E97-0A42-AF15-64900AF0E456}"/>
              </a:ext>
            </a:extLst>
          </p:cNvPr>
          <p:cNvSpPr>
            <a:spLocks noGrp="1" noChangeArrowheads="1"/>
          </p:cNvSpPr>
          <p:nvPr>
            <p:ph type="title"/>
          </p:nvPr>
        </p:nvSpPr>
        <p:spPr/>
        <p:txBody>
          <a:bodyPr/>
          <a:lstStyle/>
          <a:p>
            <a:r>
              <a:rPr lang="en-US" altLang="en-US"/>
              <a:t>Historical Scaling (0.7x)</a:t>
            </a:r>
          </a:p>
        </p:txBody>
      </p:sp>
      <p:sp>
        <p:nvSpPr>
          <p:cNvPr id="54274" name="Rectangle 2">
            <a:extLst>
              <a:ext uri="{FF2B5EF4-FFF2-40B4-BE49-F238E27FC236}">
                <a16:creationId xmlns:a16="http://schemas.microsoft.com/office/drawing/2014/main" id="{D836E921-93B7-1A49-AAAC-A530D4FE464A}"/>
              </a:ext>
            </a:extLst>
          </p:cNvPr>
          <p:cNvSpPr>
            <a:spLocks noGrp="1" noChangeArrowheads="1"/>
          </p:cNvSpPr>
          <p:nvPr>
            <p:ph type="body" idx="1"/>
          </p:nvPr>
        </p:nvSpPr>
        <p:spPr/>
        <p:txBody>
          <a:bodyPr/>
          <a:lstStyle/>
          <a:p>
            <a:pPr marL="617538"/>
            <a:r>
              <a:rPr lang="en-US" altLang="en-US"/>
              <a:t>Power = C</a:t>
            </a:r>
            <a:r>
              <a:rPr lang="en-US" altLang="en-US" baseline="-25000"/>
              <a:t>eff</a:t>
            </a:r>
            <a:r>
              <a:rPr lang="en-US" altLang="en-US"/>
              <a:t> [device] × # devices × voltage</a:t>
            </a:r>
            <a:r>
              <a:rPr lang="en-US" altLang="en-US" baseline="32000"/>
              <a:t>2</a:t>
            </a:r>
            <a:r>
              <a:rPr lang="en-US" altLang="en-US"/>
              <a:t> × freq</a:t>
            </a:r>
          </a:p>
          <a:p>
            <a:pPr marL="904875" lvl="1"/>
            <a:r>
              <a:rPr lang="en-US" altLang="en-US"/>
              <a:t>Not talking about wires, leakage, etc.</a:t>
            </a:r>
          </a:p>
          <a:p>
            <a:pPr marL="904875" lvl="1"/>
            <a:endParaRPr lang="en-US" altLang="en-US"/>
          </a:p>
          <a:p>
            <a:pPr marL="617538"/>
            <a:r>
              <a:rPr lang="en-US" altLang="en-US"/>
              <a:t>With process shrink: </a:t>
            </a:r>
          </a:p>
          <a:p>
            <a:pPr marL="904875" lvl="1"/>
            <a:r>
              <a:rPr lang="en-US" altLang="en-US"/>
              <a:t>Change in C</a:t>
            </a:r>
            <a:r>
              <a:rPr lang="en-US" altLang="en-US" baseline="-25000"/>
              <a:t>eff</a:t>
            </a:r>
            <a:r>
              <a:rPr lang="en-US" altLang="en-US"/>
              <a:t>: </a:t>
            </a:r>
          </a:p>
          <a:p>
            <a:pPr marL="904875" lvl="1"/>
            <a:r>
              <a:rPr lang="en-US" altLang="en-US"/>
              <a:t>Change in number of devices:</a:t>
            </a:r>
          </a:p>
          <a:p>
            <a:pPr marL="904875" lvl="1"/>
            <a:r>
              <a:rPr lang="en-US" altLang="en-US"/>
              <a:t>Change in frequency: </a:t>
            </a:r>
          </a:p>
          <a:p>
            <a:pPr marL="904875" lvl="1"/>
            <a:r>
              <a:rPr lang="en-US" altLang="en-US"/>
              <a:t>What else do we need to change to get constant power?</a:t>
            </a:r>
          </a:p>
          <a:p>
            <a:pPr marL="904875" lvl="1"/>
            <a:r>
              <a:rPr lang="en-US" altLang="en-US"/>
              <a:t>Plug that all together:</a:t>
            </a:r>
          </a:p>
        </p:txBody>
      </p:sp>
    </p:spTree>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1">
            <a:extLst>
              <a:ext uri="{FF2B5EF4-FFF2-40B4-BE49-F238E27FC236}">
                <a16:creationId xmlns:a16="http://schemas.microsoft.com/office/drawing/2014/main" id="{8A8156EE-DFE3-034C-AE22-58461784382A}"/>
              </a:ext>
            </a:extLst>
          </p:cNvPr>
          <p:cNvSpPr>
            <a:spLocks noGrp="1" noChangeArrowheads="1"/>
          </p:cNvSpPr>
          <p:nvPr>
            <p:ph type="title"/>
          </p:nvPr>
        </p:nvSpPr>
        <p:spPr/>
        <p:txBody>
          <a:bodyPr/>
          <a:lstStyle/>
          <a:p>
            <a:r>
              <a:rPr lang="en-US" altLang="en-US"/>
              <a:t>Historical Scaling (0.7x)</a:t>
            </a:r>
          </a:p>
        </p:txBody>
      </p:sp>
      <p:sp>
        <p:nvSpPr>
          <p:cNvPr id="56322" name="Rectangle 2">
            <a:extLst>
              <a:ext uri="{FF2B5EF4-FFF2-40B4-BE49-F238E27FC236}">
                <a16:creationId xmlns:a16="http://schemas.microsoft.com/office/drawing/2014/main" id="{4BF64513-193B-3B48-BE11-274FDFE7CD47}"/>
              </a:ext>
            </a:extLst>
          </p:cNvPr>
          <p:cNvSpPr>
            <a:spLocks noGrp="1" noChangeArrowheads="1"/>
          </p:cNvSpPr>
          <p:nvPr>
            <p:ph type="body" idx="1"/>
          </p:nvPr>
        </p:nvSpPr>
        <p:spPr/>
        <p:txBody>
          <a:bodyPr/>
          <a:lstStyle/>
          <a:p>
            <a:pPr marL="617538"/>
            <a:r>
              <a:rPr lang="en-US" altLang="en-US" dirty="0"/>
              <a:t>Power = </a:t>
            </a:r>
            <a:r>
              <a:rPr lang="en-US" altLang="en-US" dirty="0" err="1"/>
              <a:t>C</a:t>
            </a:r>
            <a:r>
              <a:rPr lang="en-US" altLang="en-US" baseline="-25000" dirty="0" err="1"/>
              <a:t>eff</a:t>
            </a:r>
            <a:r>
              <a:rPr lang="en-US" altLang="en-US" dirty="0"/>
              <a:t> [device] × # devices × voltage</a:t>
            </a:r>
            <a:r>
              <a:rPr lang="en-US" altLang="en-US" baseline="32000" dirty="0"/>
              <a:t>2</a:t>
            </a:r>
            <a:r>
              <a:rPr lang="en-US" altLang="en-US" dirty="0"/>
              <a:t> × </a:t>
            </a:r>
            <a:r>
              <a:rPr lang="en-US" altLang="en-US" dirty="0" err="1"/>
              <a:t>freq</a:t>
            </a:r>
            <a:endParaRPr lang="en-US" altLang="en-US" dirty="0"/>
          </a:p>
          <a:p>
            <a:pPr marL="904875" lvl="1"/>
            <a:r>
              <a:rPr lang="en-US" altLang="en-US" dirty="0"/>
              <a:t>Not talking about wires, leakage, etc.</a:t>
            </a:r>
          </a:p>
          <a:p>
            <a:pPr marL="904875" lvl="1"/>
            <a:endParaRPr lang="en-US" altLang="en-US" dirty="0"/>
          </a:p>
          <a:p>
            <a:pPr marL="617538"/>
            <a:r>
              <a:rPr lang="en-US" altLang="en-US" dirty="0"/>
              <a:t>With process shrink: </a:t>
            </a:r>
          </a:p>
          <a:p>
            <a:pPr marL="904875" lvl="1"/>
            <a:r>
              <a:rPr lang="en-US" altLang="en-US" dirty="0"/>
              <a:t>Change in </a:t>
            </a:r>
            <a:r>
              <a:rPr lang="en-US" altLang="en-US" dirty="0" err="1"/>
              <a:t>C</a:t>
            </a:r>
            <a:r>
              <a:rPr lang="en-US" altLang="en-US" baseline="-25000" dirty="0" err="1"/>
              <a:t>eff</a:t>
            </a:r>
            <a:r>
              <a:rPr lang="en-US" altLang="en-US" dirty="0"/>
              <a:t>:  0.7x</a:t>
            </a:r>
          </a:p>
          <a:p>
            <a:pPr marL="904875" lvl="1"/>
            <a:r>
              <a:rPr lang="en-US" altLang="en-US" dirty="0"/>
              <a:t>Change in number of devices:  1/(0.7</a:t>
            </a:r>
            <a:r>
              <a:rPr lang="en-US" altLang="en-US" sz="2700" dirty="0"/>
              <a:t> × </a:t>
            </a:r>
            <a:r>
              <a:rPr lang="en-US" altLang="en-US" dirty="0"/>
              <a:t>0.7) = 2x</a:t>
            </a:r>
          </a:p>
          <a:p>
            <a:pPr marL="904875" lvl="1"/>
            <a:r>
              <a:rPr lang="en-US" altLang="en-US" dirty="0"/>
              <a:t>Change in frequency:  1/0.7x = 1.4x</a:t>
            </a:r>
          </a:p>
          <a:p>
            <a:pPr marL="904875" lvl="1"/>
            <a:r>
              <a:rPr lang="en-US" altLang="en-US" dirty="0"/>
              <a:t>Change in voltage squared:  (0.7</a:t>
            </a:r>
            <a:r>
              <a:rPr lang="en-US" altLang="en-US" sz="2700" dirty="0"/>
              <a:t> × </a:t>
            </a:r>
            <a:r>
              <a:rPr lang="en-US" altLang="en-US" dirty="0"/>
              <a:t>0.7)x = 0.5x</a:t>
            </a:r>
          </a:p>
          <a:p>
            <a:pPr marL="904875" lvl="1"/>
            <a:r>
              <a:rPr lang="en-US" altLang="en-US" dirty="0"/>
              <a:t>Plug that all together:  1x (constant power draw)</a:t>
            </a:r>
          </a:p>
        </p:txBody>
      </p:sp>
    </p:spTree>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1">
            <a:extLst>
              <a:ext uri="{FF2B5EF4-FFF2-40B4-BE49-F238E27FC236}">
                <a16:creationId xmlns:a16="http://schemas.microsoft.com/office/drawing/2014/main" id="{C9FF3BA5-EB89-464F-B47A-AA2A211BD250}"/>
              </a:ext>
            </a:extLst>
          </p:cNvPr>
          <p:cNvSpPr>
            <a:spLocks noGrp="1" noChangeArrowheads="1"/>
          </p:cNvSpPr>
          <p:nvPr>
            <p:ph type="title"/>
          </p:nvPr>
        </p:nvSpPr>
        <p:spPr/>
        <p:txBody>
          <a:bodyPr/>
          <a:lstStyle/>
          <a:p>
            <a:r>
              <a:rPr lang="en-US" altLang="en-US"/>
              <a:t>Historical Scaling Result</a:t>
            </a:r>
          </a:p>
        </p:txBody>
      </p:sp>
      <p:sp>
        <p:nvSpPr>
          <p:cNvPr id="61442" name="Rectangle 2">
            <a:extLst>
              <a:ext uri="{FF2B5EF4-FFF2-40B4-BE49-F238E27FC236}">
                <a16:creationId xmlns:a16="http://schemas.microsoft.com/office/drawing/2014/main" id="{8C4E6875-A960-DD41-ACF9-BABB4D221F5F}"/>
              </a:ext>
            </a:extLst>
          </p:cNvPr>
          <p:cNvSpPr>
            <a:spLocks noGrp="1" noChangeArrowheads="1"/>
          </p:cNvSpPr>
          <p:nvPr>
            <p:ph idx="1"/>
          </p:nvPr>
        </p:nvSpPr>
        <p:spPr>
          <a:xfrm>
            <a:off x="685800" y="1219200"/>
            <a:ext cx="8140700" cy="5105400"/>
          </a:xfrm>
        </p:spPr>
        <p:txBody>
          <a:bodyPr/>
          <a:lstStyle/>
          <a:p>
            <a:r>
              <a:rPr lang="en-US" altLang="en-US"/>
              <a:t>Constant power from generation to generation</a:t>
            </a:r>
          </a:p>
          <a:p>
            <a:r>
              <a:rPr lang="en-US" altLang="en-US"/>
              <a:t>What is our increase of (potential) performance from generation to generation?</a:t>
            </a:r>
          </a:p>
          <a:p>
            <a:pPr lvl="1"/>
            <a:r>
              <a:rPr lang="en-US" altLang="en-US"/>
              <a:t>2x devices × 1.4x frequency = 2.8x performance at same power</a:t>
            </a:r>
          </a:p>
        </p:txBody>
      </p:sp>
      <p:sp>
        <p:nvSpPr>
          <p:cNvPr id="5" name="TextBox 4">
            <a:extLst>
              <a:ext uri="{FF2B5EF4-FFF2-40B4-BE49-F238E27FC236}">
                <a16:creationId xmlns:a16="http://schemas.microsoft.com/office/drawing/2014/main" id="{52ABCBAA-E040-6249-BD54-90ED1181E15A}"/>
              </a:ext>
            </a:extLst>
          </p:cNvPr>
          <p:cNvSpPr txBox="1"/>
          <p:nvPr/>
        </p:nvSpPr>
        <p:spPr>
          <a:xfrm>
            <a:off x="685800" y="4905970"/>
            <a:ext cx="3986616" cy="923330"/>
          </a:xfrm>
          <a:prstGeom prst="rect">
            <a:avLst/>
          </a:prstGeom>
          <a:noFill/>
        </p:spPr>
        <p:txBody>
          <a:bodyPr wrap="square" rtlCol="0">
            <a:spAutoFit/>
          </a:bodyPr>
          <a:lstStyle/>
          <a:p>
            <a:r>
              <a:rPr lang="en-US" sz="1800" dirty="0">
                <a:latin typeface="Candara" panose="020E0502030303020204" pitchFamily="34" charset="0"/>
              </a:rPr>
              <a:t>Dennard’s Law:</a:t>
            </a:r>
          </a:p>
          <a:p>
            <a:r>
              <a:rPr lang="en-US" sz="1800" dirty="0">
                <a:latin typeface="Candara" panose="020E0502030303020204" pitchFamily="34" charset="0"/>
              </a:rPr>
              <a:t>As the dimensions of a device go down, so does its power consumption. </a:t>
            </a:r>
          </a:p>
        </p:txBody>
      </p:sp>
      <p:pic>
        <p:nvPicPr>
          <p:cNvPr id="6" name="Picture 2">
            <a:extLst>
              <a:ext uri="{FF2B5EF4-FFF2-40B4-BE49-F238E27FC236}">
                <a16:creationId xmlns:a16="http://schemas.microsoft.com/office/drawing/2014/main" id="{30578261-DF7B-C549-BD2E-F066302B1A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44973" y="3128620"/>
            <a:ext cx="2981527" cy="297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accel="50000" decel="50000" fill="hold" grpId="0" nodeType="clickEffect">
                                  <p:stCondLst>
                                    <p:cond delay="0"/>
                                  </p:stCondLst>
                                  <p:childTnLst>
                                    <p:set>
                                      <p:cBhvr>
                                        <p:cTn id="6" dur="1" fill="hold">
                                          <p:stCondLst>
                                            <p:cond delay="0"/>
                                          </p:stCondLst>
                                        </p:cTn>
                                        <p:tgtEl>
                                          <p:spTgt spid="61442">
                                            <p:txEl>
                                              <p:pRg st="2" end="2"/>
                                            </p:txEl>
                                          </p:spTgt>
                                        </p:tgtEl>
                                        <p:attrNameLst>
                                          <p:attrName>style.visibility</p:attrName>
                                        </p:attrNameLst>
                                      </p:cBhvr>
                                      <p:to>
                                        <p:strVal val="visible"/>
                                      </p:to>
                                    </p:set>
                                    <p:anim calcmode="lin" valueType="num">
                                      <p:cBhvr additive="base">
                                        <p:cTn id="7" dur="500" fill="hold"/>
                                        <p:tgtEl>
                                          <p:spTgt spid="61442">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1442">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42"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1">
            <a:extLst>
              <a:ext uri="{FF2B5EF4-FFF2-40B4-BE49-F238E27FC236}">
                <a16:creationId xmlns:a16="http://schemas.microsoft.com/office/drawing/2014/main" id="{14805BE0-479F-5844-B0C0-C810E53D5B81}"/>
              </a:ext>
            </a:extLst>
          </p:cNvPr>
          <p:cNvSpPr>
            <a:spLocks noGrp="1" noChangeArrowheads="1"/>
          </p:cNvSpPr>
          <p:nvPr>
            <p:ph type="title"/>
          </p:nvPr>
        </p:nvSpPr>
        <p:spPr/>
        <p:txBody>
          <a:bodyPr/>
          <a:lstStyle/>
          <a:p>
            <a:r>
              <a:rPr lang="en-US" altLang="ja-JP" dirty="0"/>
              <a:t>Scaling by the Mid-2000s?</a:t>
            </a:r>
            <a:endParaRPr lang="en-US" altLang="en-US" dirty="0"/>
          </a:p>
        </p:txBody>
      </p:sp>
      <p:sp>
        <p:nvSpPr>
          <p:cNvPr id="60418" name="Rectangle 2">
            <a:extLst>
              <a:ext uri="{FF2B5EF4-FFF2-40B4-BE49-F238E27FC236}">
                <a16:creationId xmlns:a16="http://schemas.microsoft.com/office/drawing/2014/main" id="{B323408E-0C13-0A41-BEF4-3C9B7181F727}"/>
              </a:ext>
            </a:extLst>
          </p:cNvPr>
          <p:cNvSpPr>
            <a:spLocks noGrp="1" noChangeArrowheads="1"/>
          </p:cNvSpPr>
          <p:nvPr>
            <p:ph type="body" idx="1"/>
          </p:nvPr>
        </p:nvSpPr>
        <p:spPr/>
        <p:txBody>
          <a:bodyPr/>
          <a:lstStyle/>
          <a:p>
            <a:pPr marL="373063" indent="-373063"/>
            <a:r>
              <a:rPr lang="en-US" altLang="en-US" dirty="0"/>
              <a:t>For 0.7x transistor scaling:</a:t>
            </a:r>
          </a:p>
          <a:p>
            <a:pPr marL="746125" lvl="1" indent="-273050"/>
            <a:r>
              <a:rPr lang="en-US" altLang="en-US" dirty="0" err="1"/>
              <a:t>C</a:t>
            </a:r>
            <a:r>
              <a:rPr lang="en-US" altLang="en-US" baseline="-25000" dirty="0" err="1"/>
              <a:t>eff</a:t>
            </a:r>
            <a:r>
              <a:rPr lang="en-US" altLang="en-US" dirty="0"/>
              <a:t> continues to scale (0.7x)</a:t>
            </a:r>
          </a:p>
          <a:p>
            <a:pPr marL="746125" lvl="1" indent="-273050"/>
            <a:r>
              <a:rPr lang="en-US" altLang="en-US" dirty="0"/>
              <a:t>Device density continues to scale (2x)</a:t>
            </a:r>
          </a:p>
          <a:p>
            <a:pPr marL="746125" lvl="1" indent="-273050"/>
            <a:r>
              <a:rPr lang="en-US" altLang="en-US" dirty="0"/>
              <a:t>Voltage does not scale as much (0.95x)</a:t>
            </a:r>
          </a:p>
          <a:p>
            <a:pPr marL="746125" lvl="1" indent="-273050"/>
            <a:r>
              <a:rPr lang="en-US" altLang="en-US" dirty="0"/>
              <a:t>Frequency increases only by 1.2x</a:t>
            </a:r>
          </a:p>
          <a:p>
            <a:pPr marL="347663" indent="-336550"/>
            <a:r>
              <a:rPr lang="en-US" altLang="en-US" dirty="0"/>
              <a:t>Result: 2.4x performance, </a:t>
            </a:r>
            <a:r>
              <a:rPr lang="en-US" altLang="en-US" dirty="0">
                <a:solidFill>
                  <a:srgbClr val="FF0000"/>
                </a:solidFill>
              </a:rPr>
              <a:t>1.5x power</a:t>
            </a:r>
          </a:p>
        </p:txBody>
      </p:sp>
      <p:pic>
        <p:nvPicPr>
          <p:cNvPr id="8" name="Picture 2">
            <a:extLst>
              <a:ext uri="{FF2B5EF4-FFF2-40B4-BE49-F238E27FC236}">
                <a16:creationId xmlns:a16="http://schemas.microsoft.com/office/drawing/2014/main" id="{1FAD0F42-AEE8-5849-9CAA-ABBD2EC23B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78801" y="3515360"/>
            <a:ext cx="2981527" cy="297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9" name="TextBox 8">
            <a:extLst>
              <a:ext uri="{FF2B5EF4-FFF2-40B4-BE49-F238E27FC236}">
                <a16:creationId xmlns:a16="http://schemas.microsoft.com/office/drawing/2014/main" id="{8C5E6A02-9747-0542-B0DA-210DA8B7D926}"/>
              </a:ext>
            </a:extLst>
          </p:cNvPr>
          <p:cNvSpPr txBox="1"/>
          <p:nvPr/>
        </p:nvSpPr>
        <p:spPr>
          <a:xfrm>
            <a:off x="685800" y="4905970"/>
            <a:ext cx="3986616" cy="923330"/>
          </a:xfrm>
          <a:prstGeom prst="rect">
            <a:avLst/>
          </a:prstGeom>
          <a:noFill/>
        </p:spPr>
        <p:txBody>
          <a:bodyPr wrap="square" rtlCol="0">
            <a:spAutoFit/>
          </a:bodyPr>
          <a:lstStyle/>
          <a:p>
            <a:r>
              <a:rPr lang="en-US" sz="1800" dirty="0">
                <a:latin typeface="Candara" panose="020E0502030303020204" pitchFamily="34" charset="0"/>
              </a:rPr>
              <a:t>Dennard’s Law:</a:t>
            </a:r>
          </a:p>
          <a:p>
            <a:r>
              <a:rPr lang="en-US" sz="1800" dirty="0">
                <a:latin typeface="Candara" panose="020E0502030303020204" pitchFamily="34" charset="0"/>
              </a:rPr>
              <a:t>As the dimensions of a device go down, so does its power consumption. </a:t>
            </a:r>
          </a:p>
        </p:txBody>
      </p:sp>
    </p:spTree>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1">
            <a:extLst>
              <a:ext uri="{FF2B5EF4-FFF2-40B4-BE49-F238E27FC236}">
                <a16:creationId xmlns:a16="http://schemas.microsoft.com/office/drawing/2014/main" id="{79ECCB2F-6788-124D-A13F-13422D1AE535}"/>
              </a:ext>
            </a:extLst>
          </p:cNvPr>
          <p:cNvSpPr>
            <a:spLocks noGrp="1" noChangeArrowheads="1"/>
          </p:cNvSpPr>
          <p:nvPr>
            <p:ph type="title"/>
          </p:nvPr>
        </p:nvSpPr>
        <p:spPr/>
        <p:txBody>
          <a:bodyPr/>
          <a:lstStyle/>
          <a:p>
            <a:r>
              <a:rPr lang="en-US" altLang="en-US"/>
              <a:t>Outline</a:t>
            </a:r>
          </a:p>
        </p:txBody>
      </p:sp>
      <p:sp>
        <p:nvSpPr>
          <p:cNvPr id="17410" name="Rectangle 2">
            <a:extLst>
              <a:ext uri="{FF2B5EF4-FFF2-40B4-BE49-F238E27FC236}">
                <a16:creationId xmlns:a16="http://schemas.microsoft.com/office/drawing/2014/main" id="{B46211DE-AA11-4C45-AE08-132D73D7DB8C}"/>
              </a:ext>
            </a:extLst>
          </p:cNvPr>
          <p:cNvSpPr>
            <a:spLocks noGrp="1" noChangeArrowheads="1"/>
          </p:cNvSpPr>
          <p:nvPr>
            <p:ph type="body" idx="1"/>
          </p:nvPr>
        </p:nvSpPr>
        <p:spPr/>
        <p:txBody>
          <a:bodyPr/>
          <a:lstStyle/>
          <a:p>
            <a:r>
              <a:rPr lang="en-US" altLang="en-US" dirty="0">
                <a:solidFill>
                  <a:schemeClr val="bg1">
                    <a:lumMod val="50000"/>
                  </a:schemeClr>
                </a:solidFill>
              </a:rPr>
              <a:t>Benchmarks</a:t>
            </a:r>
          </a:p>
          <a:p>
            <a:r>
              <a:rPr lang="en-US" altLang="en-US" dirty="0">
                <a:solidFill>
                  <a:schemeClr val="bg1">
                    <a:lumMod val="50000"/>
                  </a:schemeClr>
                </a:solidFill>
              </a:rPr>
              <a:t>Technology</a:t>
            </a:r>
          </a:p>
          <a:p>
            <a:pPr lvl="1"/>
            <a:r>
              <a:rPr lang="en-US" altLang="en-US" dirty="0">
                <a:solidFill>
                  <a:schemeClr val="bg1">
                    <a:lumMod val="50000"/>
                  </a:schemeClr>
                </a:solidFill>
              </a:rPr>
              <a:t>In a power-constrained world, we can’</a:t>
            </a:r>
            <a:r>
              <a:rPr lang="en-US" altLang="ja-JP" dirty="0">
                <a:solidFill>
                  <a:schemeClr val="bg1">
                    <a:lumMod val="50000"/>
                  </a:schemeClr>
                </a:solidFill>
              </a:rPr>
              <a:t>t keep increasing performance by increasing clock speed.</a:t>
            </a:r>
          </a:p>
          <a:p>
            <a:r>
              <a:rPr lang="en-US" altLang="en-US" dirty="0"/>
              <a:t>Architectural Trends</a:t>
            </a:r>
          </a:p>
          <a:p>
            <a:pPr lvl="1"/>
            <a:r>
              <a:rPr lang="en-US" altLang="en-US" dirty="0"/>
              <a:t>Microarchitectures have historically increased performance by increasing ILP and pipeline depth. Today, we can’</a:t>
            </a:r>
            <a:r>
              <a:rPr lang="en-US" altLang="ja-JP" dirty="0"/>
              <a:t>t keep increasing performance at historical levels by these methods.</a:t>
            </a:r>
          </a:p>
          <a:p>
            <a:r>
              <a:rPr lang="en-US" altLang="en-US" dirty="0"/>
              <a:t>Bandwidth vs. Latency</a:t>
            </a:r>
          </a:p>
        </p:txBody>
      </p:sp>
    </p:spTree>
    <p:extLst>
      <p:ext uri="{BB962C8B-B14F-4D97-AF65-F5344CB8AC3E}">
        <p14:creationId xmlns:p14="http://schemas.microsoft.com/office/powerpoint/2010/main" val="3100177423"/>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1">
            <a:extLst>
              <a:ext uri="{FF2B5EF4-FFF2-40B4-BE49-F238E27FC236}">
                <a16:creationId xmlns:a16="http://schemas.microsoft.com/office/drawing/2014/main" id="{79ECCB2F-6788-124D-A13F-13422D1AE535}"/>
              </a:ext>
            </a:extLst>
          </p:cNvPr>
          <p:cNvSpPr>
            <a:spLocks noGrp="1" noChangeArrowheads="1"/>
          </p:cNvSpPr>
          <p:nvPr>
            <p:ph type="title"/>
          </p:nvPr>
        </p:nvSpPr>
        <p:spPr/>
        <p:txBody>
          <a:bodyPr/>
          <a:lstStyle/>
          <a:p>
            <a:r>
              <a:rPr lang="en-US" altLang="en-US"/>
              <a:t>Outline</a:t>
            </a:r>
          </a:p>
        </p:txBody>
      </p:sp>
      <p:sp>
        <p:nvSpPr>
          <p:cNvPr id="17410" name="Rectangle 2">
            <a:extLst>
              <a:ext uri="{FF2B5EF4-FFF2-40B4-BE49-F238E27FC236}">
                <a16:creationId xmlns:a16="http://schemas.microsoft.com/office/drawing/2014/main" id="{B46211DE-AA11-4C45-AE08-132D73D7DB8C}"/>
              </a:ext>
            </a:extLst>
          </p:cNvPr>
          <p:cNvSpPr>
            <a:spLocks noGrp="1" noChangeArrowheads="1"/>
          </p:cNvSpPr>
          <p:nvPr>
            <p:ph type="body" idx="1"/>
          </p:nvPr>
        </p:nvSpPr>
        <p:spPr/>
        <p:txBody>
          <a:bodyPr/>
          <a:lstStyle/>
          <a:p>
            <a:r>
              <a:rPr lang="en-US" altLang="en-US"/>
              <a:t>Benchmarks</a:t>
            </a:r>
          </a:p>
          <a:p>
            <a:r>
              <a:rPr lang="en-US" altLang="en-US"/>
              <a:t>Technology</a:t>
            </a:r>
          </a:p>
          <a:p>
            <a:pPr lvl="1"/>
            <a:r>
              <a:rPr lang="en-US" altLang="en-US"/>
              <a:t>In a power-constrained world, we can’</a:t>
            </a:r>
            <a:r>
              <a:rPr lang="en-US" altLang="ja-JP"/>
              <a:t>t keep increasing performance by increasing clock speed.</a:t>
            </a:r>
          </a:p>
          <a:p>
            <a:r>
              <a:rPr lang="en-US" altLang="en-US"/>
              <a:t>Architectural Trends</a:t>
            </a:r>
          </a:p>
          <a:p>
            <a:pPr lvl="1"/>
            <a:r>
              <a:rPr lang="en-US" altLang="en-US"/>
              <a:t>Microarchitectures have historically increased performance by increasing ILP and pipeline depth. Today, we can’</a:t>
            </a:r>
            <a:r>
              <a:rPr lang="en-US" altLang="ja-JP"/>
              <a:t>t keep increasing performance at historical levels by these methods.</a:t>
            </a:r>
          </a:p>
          <a:p>
            <a:r>
              <a:rPr lang="en-US" altLang="en-US"/>
              <a:t>Bandwidth vs. Latency</a:t>
            </a:r>
          </a:p>
        </p:txBody>
      </p:sp>
    </p:spTree>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Rectangle 1">
            <a:extLst>
              <a:ext uri="{FF2B5EF4-FFF2-40B4-BE49-F238E27FC236}">
                <a16:creationId xmlns:a16="http://schemas.microsoft.com/office/drawing/2014/main" id="{11328A27-AEEC-9D48-B53D-D16F85482594}"/>
              </a:ext>
            </a:extLst>
          </p:cNvPr>
          <p:cNvSpPr>
            <a:spLocks noGrp="1" noChangeArrowheads="1"/>
          </p:cNvSpPr>
          <p:nvPr>
            <p:ph type="title"/>
          </p:nvPr>
        </p:nvSpPr>
        <p:spPr/>
        <p:txBody>
          <a:bodyPr/>
          <a:lstStyle/>
          <a:p>
            <a:r>
              <a:rPr lang="en-US" altLang="en-US" dirty="0"/>
              <a:t>Architectural Trends</a:t>
            </a:r>
          </a:p>
        </p:txBody>
      </p:sp>
      <p:sp>
        <p:nvSpPr>
          <p:cNvPr id="65538" name="Rectangle 2">
            <a:extLst>
              <a:ext uri="{FF2B5EF4-FFF2-40B4-BE49-F238E27FC236}">
                <a16:creationId xmlns:a16="http://schemas.microsoft.com/office/drawing/2014/main" id="{42D293B2-781C-DE42-A858-19A286F32404}"/>
              </a:ext>
            </a:extLst>
          </p:cNvPr>
          <p:cNvSpPr>
            <a:spLocks noGrp="1" noChangeArrowheads="1"/>
          </p:cNvSpPr>
          <p:nvPr>
            <p:ph type="body" idx="1"/>
          </p:nvPr>
        </p:nvSpPr>
        <p:spPr/>
        <p:txBody>
          <a:bodyPr/>
          <a:lstStyle/>
          <a:p>
            <a:pPr marL="617538"/>
            <a:r>
              <a:rPr lang="en-US" altLang="en-US"/>
              <a:t>Microarchitectures have historically increased performance by increasing ILP and pipeline depth.</a:t>
            </a:r>
          </a:p>
          <a:p>
            <a:pPr marL="617538"/>
            <a:r>
              <a:rPr lang="en-US" altLang="en-US"/>
              <a:t>We have </a:t>
            </a:r>
            <a:r>
              <a:rPr lang="en-US" altLang="en-US" i="1"/>
              <a:t>not</a:t>
            </a:r>
            <a:r>
              <a:rPr lang="en-US" altLang="en-US"/>
              <a:t> been able to continue increasing  performance at these historical levels by these methods.</a:t>
            </a:r>
          </a:p>
        </p:txBody>
      </p:sp>
    </p:spTree>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561" name="Picture 1">
            <a:extLst>
              <a:ext uri="{FF2B5EF4-FFF2-40B4-BE49-F238E27FC236}">
                <a16:creationId xmlns:a16="http://schemas.microsoft.com/office/drawing/2014/main" id="{0906F877-F149-404B-A9F2-5419278E1659}"/>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5413" cy="125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pic>
      <p:pic>
        <p:nvPicPr>
          <p:cNvPr id="66562" name="Picture 2">
            <a:extLst>
              <a:ext uri="{FF2B5EF4-FFF2-40B4-BE49-F238E27FC236}">
                <a16:creationId xmlns:a16="http://schemas.microsoft.com/office/drawing/2014/main" id="{9265E2ED-6E38-E643-AF59-8FE80D7E5B13}"/>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5413" cy="125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pic>
      <p:sp>
        <p:nvSpPr>
          <p:cNvPr id="66563" name="Rectangle 3">
            <a:extLst>
              <a:ext uri="{FF2B5EF4-FFF2-40B4-BE49-F238E27FC236}">
                <a16:creationId xmlns:a16="http://schemas.microsoft.com/office/drawing/2014/main" id="{14AF284B-7F2B-BD44-9A76-C815E8E9FAAE}"/>
              </a:ext>
            </a:extLst>
          </p:cNvPr>
          <p:cNvSpPr>
            <a:spLocks noGrp="1" noChangeArrowheads="1"/>
          </p:cNvSpPr>
          <p:nvPr>
            <p:ph type="title"/>
          </p:nvPr>
        </p:nvSpPr>
        <p:spPr/>
        <p:txBody>
          <a:bodyPr/>
          <a:lstStyle/>
          <a:p>
            <a:r>
              <a:rPr lang="en-US" altLang="en-US"/>
              <a:t>Why Do Processors Get Faster?</a:t>
            </a:r>
          </a:p>
        </p:txBody>
      </p:sp>
      <p:sp>
        <p:nvSpPr>
          <p:cNvPr id="66564" name="Rectangle 4">
            <a:extLst>
              <a:ext uri="{FF2B5EF4-FFF2-40B4-BE49-F238E27FC236}">
                <a16:creationId xmlns:a16="http://schemas.microsoft.com/office/drawing/2014/main" id="{660DD528-5B8C-114E-919F-0BA3D89B8F03}"/>
              </a:ext>
            </a:extLst>
          </p:cNvPr>
          <p:cNvSpPr>
            <a:spLocks noGrp="1" noChangeArrowheads="1"/>
          </p:cNvSpPr>
          <p:nvPr>
            <p:ph type="body" idx="1"/>
          </p:nvPr>
        </p:nvSpPr>
        <p:spPr/>
        <p:txBody>
          <a:bodyPr/>
          <a:lstStyle/>
          <a:p>
            <a:r>
              <a:rPr lang="en-US" altLang="en-US"/>
              <a:t>Define </a:t>
            </a:r>
            <a:r>
              <a:rPr lang="ja-JP" altLang="en-US"/>
              <a:t>“</a:t>
            </a:r>
            <a:r>
              <a:rPr lang="en-US" altLang="ja-JP"/>
              <a:t>faster</a:t>
            </a:r>
            <a:r>
              <a:rPr lang="ja-JP" altLang="en-US"/>
              <a:t>”</a:t>
            </a:r>
            <a:r>
              <a:rPr lang="en-US" altLang="ja-JP"/>
              <a:t> as </a:t>
            </a:r>
            <a:r>
              <a:rPr lang="ja-JP" altLang="en-US"/>
              <a:t>“</a:t>
            </a:r>
            <a:r>
              <a:rPr lang="en-US" altLang="ja-JP"/>
              <a:t>more instructions per second</a:t>
            </a:r>
            <a:r>
              <a:rPr lang="ja-JP" altLang="en-US"/>
              <a:t>”</a:t>
            </a:r>
            <a:endParaRPr lang="en-US" altLang="ja-JP"/>
          </a:p>
          <a:p>
            <a:r>
              <a:rPr lang="en-US" altLang="en-US"/>
              <a:t>Neglecting software improvements …</a:t>
            </a:r>
          </a:p>
          <a:p>
            <a:r>
              <a:rPr lang="en-US" altLang="en-US"/>
              <a:t>3 reasons:</a:t>
            </a:r>
          </a:p>
          <a:p>
            <a:pPr lvl="1"/>
            <a:r>
              <a:rPr lang="en-US" altLang="en-US"/>
              <a:t>More parallelism (or more work per pipeline stage)</a:t>
            </a:r>
          </a:p>
          <a:p>
            <a:pPr lvl="2"/>
            <a:r>
              <a:rPr lang="en-US" altLang="en-US"/>
              <a:t>Fewer clocks/instruction</a:t>
            </a:r>
          </a:p>
          <a:p>
            <a:pPr lvl="1"/>
            <a:r>
              <a:rPr lang="en-US" altLang="en-US"/>
              <a:t>Deeper pipelines</a:t>
            </a:r>
          </a:p>
          <a:p>
            <a:pPr lvl="2"/>
            <a:r>
              <a:rPr lang="en-US" altLang="en-US"/>
              <a:t>Fewer gates/clock</a:t>
            </a:r>
          </a:p>
          <a:p>
            <a:pPr lvl="1"/>
            <a:r>
              <a:rPr lang="en-US" altLang="en-US"/>
              <a:t>Transistors get faster (Moore’</a:t>
            </a:r>
            <a:r>
              <a:rPr lang="en-US" altLang="ja-JP"/>
              <a:t>s Law)</a:t>
            </a:r>
          </a:p>
          <a:p>
            <a:pPr lvl="2"/>
            <a:r>
              <a:rPr lang="en-US" altLang="en-US"/>
              <a:t>Fewer ps/gate</a:t>
            </a:r>
          </a:p>
        </p:txBody>
      </p:sp>
    </p:spTree>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D51AA31-4BB0-C345-8E70-D0938AA572DC}"/>
              </a:ext>
            </a:extLst>
          </p:cNvPr>
          <p:cNvPicPr>
            <a:picLocks noChangeAspect="1"/>
          </p:cNvPicPr>
          <p:nvPr/>
        </p:nvPicPr>
        <p:blipFill>
          <a:blip r:embed="rId3"/>
          <a:stretch>
            <a:fillRect/>
          </a:stretch>
        </p:blipFill>
        <p:spPr>
          <a:xfrm>
            <a:off x="4031872" y="927101"/>
            <a:ext cx="5162928" cy="4257674"/>
          </a:xfrm>
          <a:prstGeom prst="rect">
            <a:avLst/>
          </a:prstGeom>
        </p:spPr>
      </p:pic>
      <p:pic>
        <p:nvPicPr>
          <p:cNvPr id="67585" name="Picture 1">
            <a:extLst>
              <a:ext uri="{FF2B5EF4-FFF2-40B4-BE49-F238E27FC236}">
                <a16:creationId xmlns:a16="http://schemas.microsoft.com/office/drawing/2014/main" id="{A0084695-2ED4-D748-80BE-54AFEC4A7324}"/>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7825" y="274638"/>
            <a:ext cx="127000" cy="125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pic>
      <p:pic>
        <p:nvPicPr>
          <p:cNvPr id="67586" name="Picture 2">
            <a:extLst>
              <a:ext uri="{FF2B5EF4-FFF2-40B4-BE49-F238E27FC236}">
                <a16:creationId xmlns:a16="http://schemas.microsoft.com/office/drawing/2014/main" id="{C3FDAA83-BE85-174F-B72F-4D2A58841575}"/>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7825" y="274638"/>
            <a:ext cx="127000" cy="125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pic>
      <p:sp>
        <p:nvSpPr>
          <p:cNvPr id="67587" name="Rectangle 3">
            <a:extLst>
              <a:ext uri="{FF2B5EF4-FFF2-40B4-BE49-F238E27FC236}">
                <a16:creationId xmlns:a16="http://schemas.microsoft.com/office/drawing/2014/main" id="{DA9956A0-BBD0-2E4F-A3AF-F93BD795F0CF}"/>
              </a:ext>
            </a:extLst>
          </p:cNvPr>
          <p:cNvSpPr>
            <a:spLocks noGrp="1" noChangeArrowheads="1"/>
          </p:cNvSpPr>
          <p:nvPr>
            <p:ph type="title"/>
          </p:nvPr>
        </p:nvSpPr>
        <p:spPr>
          <a:xfrm>
            <a:off x="592138" y="133350"/>
            <a:ext cx="7910512" cy="858838"/>
          </a:xfrm>
        </p:spPr>
        <p:txBody>
          <a:bodyPr/>
          <a:lstStyle/>
          <a:p>
            <a:pPr algn="ctr"/>
            <a:r>
              <a:rPr lang="en-US" altLang="en-US" dirty="0"/>
              <a:t>Limits to Instruction-Level Parallelism</a:t>
            </a:r>
          </a:p>
        </p:txBody>
      </p:sp>
      <p:sp>
        <p:nvSpPr>
          <p:cNvPr id="67588" name="Rectangle 5">
            <a:extLst>
              <a:ext uri="{FF2B5EF4-FFF2-40B4-BE49-F238E27FC236}">
                <a16:creationId xmlns:a16="http://schemas.microsoft.com/office/drawing/2014/main" id="{FC6E5006-8C41-B747-9DDB-ABFE82CDBC4D}"/>
              </a:ext>
            </a:extLst>
          </p:cNvPr>
          <p:cNvSpPr>
            <a:spLocks/>
          </p:cNvSpPr>
          <p:nvPr/>
        </p:nvSpPr>
        <p:spPr bwMode="auto">
          <a:xfrm>
            <a:off x="5143500" y="6099175"/>
            <a:ext cx="3797300" cy="61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0" tIns="0" rIns="0" bIns="0" anchor="ctr"/>
          <a:lstStyle>
            <a:lvl1pPr>
              <a:spcBef>
                <a:spcPct val="20000"/>
              </a:spcBef>
              <a:buChar char="•"/>
              <a:defRPr sz="2400">
                <a:solidFill>
                  <a:schemeClr val="tx1"/>
                </a:solidFill>
                <a:latin typeface="Candara" panose="020E0502030303020204" pitchFamily="34" charset="0"/>
                <a:ea typeface="ＭＳ Ｐゴシック" panose="020B0600070205080204" pitchFamily="34" charset="-128"/>
              </a:defRPr>
            </a:lvl1pPr>
            <a:lvl2pPr marL="742950" indent="-285750">
              <a:spcBef>
                <a:spcPct val="20000"/>
              </a:spcBef>
              <a:buChar char="–"/>
              <a:defRPr sz="2000">
                <a:solidFill>
                  <a:schemeClr val="tx1"/>
                </a:solidFill>
                <a:latin typeface="Candara" panose="020E0502030303020204" pitchFamily="34" charset="0"/>
                <a:ea typeface="ＭＳ Ｐゴシック" panose="020B0600070205080204" pitchFamily="34" charset="-128"/>
              </a:defRPr>
            </a:lvl2pPr>
            <a:lvl3pPr marL="1143000" indent="-228600">
              <a:spcBef>
                <a:spcPct val="20000"/>
              </a:spcBef>
              <a:buChar char="•"/>
              <a:defRPr>
                <a:solidFill>
                  <a:srgbClr val="7F7F7F"/>
                </a:solidFill>
                <a:latin typeface="Candara" panose="020E0502030303020204" pitchFamily="34" charset="0"/>
                <a:ea typeface="ＭＳ Ｐゴシック" panose="020B0600070205080204" pitchFamily="34" charset="-128"/>
              </a:defRPr>
            </a:lvl3pPr>
            <a:lvl4pPr marL="1600200" indent="-228600">
              <a:spcBef>
                <a:spcPct val="20000"/>
              </a:spcBef>
              <a:buChar char="–"/>
              <a:defRPr>
                <a:solidFill>
                  <a:srgbClr val="941651"/>
                </a:solidFill>
                <a:latin typeface="Candara" panose="020E0502030303020204" pitchFamily="34" charset="0"/>
                <a:ea typeface="ＭＳ Ｐゴシック" panose="020B0600070205080204" pitchFamily="34" charset="-128"/>
              </a:defRPr>
            </a:lvl4pPr>
            <a:lvl5pPr marL="2057400" indent="-228600">
              <a:spcBef>
                <a:spcPct val="20000"/>
              </a:spcBef>
              <a:buChar char="»"/>
              <a:defRPr>
                <a:solidFill>
                  <a:srgbClr val="FF9300"/>
                </a:solidFill>
                <a:latin typeface="Candara" panose="020E0502030303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a:solidFill>
                  <a:srgbClr val="FF9300"/>
                </a:solidFill>
                <a:latin typeface="Candara" panose="020E0502030303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a:solidFill>
                  <a:srgbClr val="FF9300"/>
                </a:solidFill>
                <a:latin typeface="Candara" panose="020E0502030303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a:solidFill>
                  <a:srgbClr val="FF9300"/>
                </a:solidFill>
                <a:latin typeface="Candara" panose="020E0502030303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a:solidFill>
                  <a:srgbClr val="FF9300"/>
                </a:solidFill>
                <a:latin typeface="Candara" panose="020E0502030303020204" pitchFamily="34" charset="0"/>
                <a:ea typeface="ＭＳ Ｐゴシック" panose="020B0600070205080204" pitchFamily="34" charset="-128"/>
              </a:defRPr>
            </a:lvl9pPr>
          </a:lstStyle>
          <a:p>
            <a:pPr algn="r" eaLnBrk="1" hangingPunct="1">
              <a:spcBef>
                <a:spcPts val="813"/>
              </a:spcBef>
              <a:buFontTx/>
              <a:buNone/>
            </a:pPr>
            <a:r>
              <a:rPr lang="en-US" altLang="en-US" sz="1600" dirty="0">
                <a:latin typeface="Arial" panose="020B0604020202020204" pitchFamily="34" charset="0"/>
                <a:sym typeface="Trebuchet MS" panose="020B0703020202090204" pitchFamily="34" charset="0"/>
              </a:rPr>
              <a:t>[David Wall, </a:t>
            </a:r>
            <a:r>
              <a:rPr lang="en-US" altLang="en-US" sz="1600" i="1" dirty="0">
                <a:latin typeface="Arial" panose="020B0604020202020204" pitchFamily="34" charset="0"/>
                <a:sym typeface="Trebuchet MS" panose="020B0703020202090204" pitchFamily="34" charset="0"/>
              </a:rPr>
              <a:t>Limits of Instruction-Level Parallelism</a:t>
            </a:r>
            <a:r>
              <a:rPr lang="en-US" altLang="en-US" sz="1600" dirty="0">
                <a:latin typeface="Arial" panose="020B0604020202020204" pitchFamily="34" charset="0"/>
                <a:sym typeface="Trebuchet MS" panose="020B0703020202090204" pitchFamily="34" charset="0"/>
              </a:rPr>
              <a:t>, WRL Research Report 93/6]</a:t>
            </a:r>
          </a:p>
        </p:txBody>
      </p:sp>
      <p:pic>
        <p:nvPicPr>
          <p:cNvPr id="67589" name="Picture 6">
            <a:extLst>
              <a:ext uri="{FF2B5EF4-FFF2-40B4-BE49-F238E27FC236}">
                <a16:creationId xmlns:a16="http://schemas.microsoft.com/office/drawing/2014/main" id="{75EB6554-DEB7-C64F-AB16-1C5588322347}"/>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9460089" y="1226874"/>
            <a:ext cx="5729288" cy="470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a:extLst>
              <a:ext uri="{FF2B5EF4-FFF2-40B4-BE49-F238E27FC236}">
                <a16:creationId xmlns:a16="http://schemas.microsoft.com/office/drawing/2014/main" id="{E4BD1B22-1E84-544B-AB6D-7350868AF60A}"/>
              </a:ext>
            </a:extLst>
          </p:cNvPr>
          <p:cNvPicPr>
            <a:picLocks noChangeAspect="1"/>
          </p:cNvPicPr>
          <p:nvPr/>
        </p:nvPicPr>
        <p:blipFill>
          <a:blip r:embed="rId6"/>
          <a:stretch>
            <a:fillRect/>
          </a:stretch>
        </p:blipFill>
        <p:spPr>
          <a:xfrm>
            <a:off x="0" y="4469530"/>
            <a:ext cx="4394200" cy="2382119"/>
          </a:xfrm>
          <a:prstGeom prst="rect">
            <a:avLst/>
          </a:prstGeom>
        </p:spPr>
      </p:pic>
      <p:pic>
        <p:nvPicPr>
          <p:cNvPr id="10" name="Picture 2">
            <a:extLst>
              <a:ext uri="{FF2B5EF4-FFF2-40B4-BE49-F238E27FC236}">
                <a16:creationId xmlns:a16="http://schemas.microsoft.com/office/drawing/2014/main" id="{C7DBACE2-8484-8540-B074-6A7D0AD7104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1309" y="992188"/>
            <a:ext cx="2981527" cy="297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633" name="Picture 1">
            <a:extLst>
              <a:ext uri="{FF2B5EF4-FFF2-40B4-BE49-F238E27FC236}">
                <a16:creationId xmlns:a16="http://schemas.microsoft.com/office/drawing/2014/main" id="{8FB4BA36-00E9-A64F-B564-401E74626C4B}"/>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5413" cy="125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69634" name="Rectangle 2">
            <a:extLst>
              <a:ext uri="{FF2B5EF4-FFF2-40B4-BE49-F238E27FC236}">
                <a16:creationId xmlns:a16="http://schemas.microsoft.com/office/drawing/2014/main" id="{457967D7-F19F-694B-8EFE-FA8CEDBE8CF1}"/>
              </a:ext>
            </a:extLst>
          </p:cNvPr>
          <p:cNvSpPr>
            <a:spLocks noGrp="1" noChangeArrowheads="1"/>
          </p:cNvSpPr>
          <p:nvPr>
            <p:ph type="title"/>
          </p:nvPr>
        </p:nvSpPr>
        <p:spPr>
          <a:xfrm>
            <a:off x="561975" y="246063"/>
            <a:ext cx="7880567" cy="1023937"/>
          </a:xfrm>
        </p:spPr>
        <p:txBody>
          <a:bodyPr/>
          <a:lstStyle/>
          <a:p>
            <a:pPr algn="ctr"/>
            <a:r>
              <a:rPr lang="en-US" altLang="en-US" dirty="0"/>
              <a:t>Clock Scaling: Historical &amp; Projected</a:t>
            </a:r>
          </a:p>
        </p:txBody>
      </p:sp>
      <p:sp>
        <p:nvSpPr>
          <p:cNvPr id="69635" name="Rectangle 4">
            <a:extLst>
              <a:ext uri="{FF2B5EF4-FFF2-40B4-BE49-F238E27FC236}">
                <a16:creationId xmlns:a16="http://schemas.microsoft.com/office/drawing/2014/main" id="{AB340003-D5F7-DF47-8CDE-808C8E9D01AF}"/>
              </a:ext>
            </a:extLst>
          </p:cNvPr>
          <p:cNvSpPr>
            <a:spLocks noGrp="1" noChangeArrowheads="1"/>
          </p:cNvSpPr>
          <p:nvPr>
            <p:ph type="body" idx="1"/>
          </p:nvPr>
        </p:nvSpPr>
        <p:spPr>
          <a:xfrm>
            <a:off x="561975" y="5398544"/>
            <a:ext cx="8001000" cy="876300"/>
          </a:xfrm>
        </p:spPr>
        <p:txBody>
          <a:bodyPr/>
          <a:lstStyle/>
          <a:p>
            <a:r>
              <a:rPr lang="ja-JP" altLang="en-US" sz="2000"/>
              <a:t>“</a:t>
            </a:r>
            <a:r>
              <a:rPr lang="en-US" altLang="ja-JP" sz="2000" dirty="0"/>
              <a:t>The Optimal Logic Depth Per Pipeline Stage is 6 to 8 FO4 Inverter Delays</a:t>
            </a:r>
            <a:r>
              <a:rPr lang="ja-JP" altLang="en-US" sz="2000"/>
              <a:t>”</a:t>
            </a:r>
            <a:r>
              <a:rPr lang="en-US" altLang="ja-JP" sz="2000" dirty="0"/>
              <a:t> (ISCA02) [courtesy Steve Keckler]</a:t>
            </a:r>
            <a:endParaRPr lang="en-US" altLang="en-US" sz="2000" dirty="0"/>
          </a:p>
        </p:txBody>
      </p:sp>
      <p:pic>
        <p:nvPicPr>
          <p:cNvPr id="69636" name="Picture 14">
            <a:extLst>
              <a:ext uri="{FF2B5EF4-FFF2-40B4-BE49-F238E27FC236}">
                <a16:creationId xmlns:a16="http://schemas.microsoft.com/office/drawing/2014/main" id="{EBD20A71-B8AE-644D-B612-F77649480632}"/>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352800" y="2731544"/>
            <a:ext cx="2438400" cy="124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637" name="Picture 15">
            <a:extLst>
              <a:ext uri="{FF2B5EF4-FFF2-40B4-BE49-F238E27FC236}">
                <a16:creationId xmlns:a16="http://schemas.microsoft.com/office/drawing/2014/main" id="{C4691363-A18A-3048-AF8B-9DCCA0149AB6}"/>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61975" y="1271044"/>
            <a:ext cx="8035925" cy="4043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81" name="Picture 1">
            <a:extLst>
              <a:ext uri="{FF2B5EF4-FFF2-40B4-BE49-F238E27FC236}">
                <a16:creationId xmlns:a16="http://schemas.microsoft.com/office/drawing/2014/main" id="{D08B7C02-6584-6B47-8756-F76B954E8F86}"/>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5413" cy="125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pic>
      <p:pic>
        <p:nvPicPr>
          <p:cNvPr id="71682" name="Picture 2">
            <a:extLst>
              <a:ext uri="{FF2B5EF4-FFF2-40B4-BE49-F238E27FC236}">
                <a16:creationId xmlns:a16="http://schemas.microsoft.com/office/drawing/2014/main" id="{31F11ABE-8BF5-3E4B-89A2-55CBDC4F9700}"/>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5413" cy="125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pic>
      <p:sp>
        <p:nvSpPr>
          <p:cNvPr id="71683" name="Rectangle 3">
            <a:extLst>
              <a:ext uri="{FF2B5EF4-FFF2-40B4-BE49-F238E27FC236}">
                <a16:creationId xmlns:a16="http://schemas.microsoft.com/office/drawing/2014/main" id="{2EFCBDA7-CC39-DB4E-A645-0A3021384439}"/>
              </a:ext>
            </a:extLst>
          </p:cNvPr>
          <p:cNvSpPr>
            <a:spLocks noGrp="1" noChangeArrowheads="1"/>
          </p:cNvSpPr>
          <p:nvPr>
            <p:ph type="title"/>
          </p:nvPr>
        </p:nvSpPr>
        <p:spPr>
          <a:xfrm>
            <a:off x="1270000" y="250161"/>
            <a:ext cx="6527800" cy="762000"/>
          </a:xfrm>
        </p:spPr>
        <p:txBody>
          <a:bodyPr/>
          <a:lstStyle/>
          <a:p>
            <a:pPr algn="ctr"/>
            <a:r>
              <a:rPr lang="en-US" altLang="en-US" dirty="0"/>
              <a:t>Microprocessor Scaling is Slowing </a:t>
            </a:r>
          </a:p>
        </p:txBody>
      </p:sp>
      <p:sp>
        <p:nvSpPr>
          <p:cNvPr id="71684" name="Rectangle 4">
            <a:extLst>
              <a:ext uri="{FF2B5EF4-FFF2-40B4-BE49-F238E27FC236}">
                <a16:creationId xmlns:a16="http://schemas.microsoft.com/office/drawing/2014/main" id="{EFCBE9FB-FF31-8846-BA52-DD468EAF5C6B}"/>
              </a:ext>
            </a:extLst>
          </p:cNvPr>
          <p:cNvSpPr>
            <a:spLocks/>
          </p:cNvSpPr>
          <p:nvPr/>
        </p:nvSpPr>
        <p:spPr bwMode="auto">
          <a:xfrm>
            <a:off x="5715000" y="6332538"/>
            <a:ext cx="3200400" cy="25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0" tIns="0" rIns="0" bIns="0" anchor="ctr"/>
          <a:lstStyle>
            <a:lvl1pPr>
              <a:spcBef>
                <a:spcPct val="20000"/>
              </a:spcBef>
              <a:buChar char="•"/>
              <a:defRPr sz="2400">
                <a:solidFill>
                  <a:schemeClr val="tx1"/>
                </a:solidFill>
                <a:latin typeface="Candara" panose="020E0502030303020204" pitchFamily="34" charset="0"/>
                <a:ea typeface="ＭＳ Ｐゴシック" panose="020B0600070205080204" pitchFamily="34" charset="-128"/>
              </a:defRPr>
            </a:lvl1pPr>
            <a:lvl2pPr marL="742950" indent="-285750">
              <a:spcBef>
                <a:spcPct val="20000"/>
              </a:spcBef>
              <a:buChar char="–"/>
              <a:defRPr sz="2000">
                <a:solidFill>
                  <a:schemeClr val="tx1"/>
                </a:solidFill>
                <a:latin typeface="Candara" panose="020E0502030303020204" pitchFamily="34" charset="0"/>
                <a:ea typeface="ＭＳ Ｐゴシック" panose="020B0600070205080204" pitchFamily="34" charset="-128"/>
              </a:defRPr>
            </a:lvl2pPr>
            <a:lvl3pPr marL="1143000" indent="-228600">
              <a:spcBef>
                <a:spcPct val="20000"/>
              </a:spcBef>
              <a:buChar char="•"/>
              <a:defRPr>
                <a:solidFill>
                  <a:srgbClr val="7F7F7F"/>
                </a:solidFill>
                <a:latin typeface="Candara" panose="020E0502030303020204" pitchFamily="34" charset="0"/>
                <a:ea typeface="ＭＳ Ｐゴシック" panose="020B0600070205080204" pitchFamily="34" charset="-128"/>
              </a:defRPr>
            </a:lvl3pPr>
            <a:lvl4pPr marL="1600200" indent="-228600">
              <a:spcBef>
                <a:spcPct val="20000"/>
              </a:spcBef>
              <a:buChar char="–"/>
              <a:defRPr>
                <a:solidFill>
                  <a:srgbClr val="941651"/>
                </a:solidFill>
                <a:latin typeface="Candara" panose="020E0502030303020204" pitchFamily="34" charset="0"/>
                <a:ea typeface="ＭＳ Ｐゴシック" panose="020B0600070205080204" pitchFamily="34" charset="-128"/>
              </a:defRPr>
            </a:lvl4pPr>
            <a:lvl5pPr marL="2057400" indent="-228600">
              <a:spcBef>
                <a:spcPct val="20000"/>
              </a:spcBef>
              <a:buChar char="»"/>
              <a:defRPr>
                <a:solidFill>
                  <a:srgbClr val="FF9300"/>
                </a:solidFill>
                <a:latin typeface="Candara" panose="020E0502030303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a:solidFill>
                  <a:srgbClr val="FF9300"/>
                </a:solidFill>
                <a:latin typeface="Candara" panose="020E0502030303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a:solidFill>
                  <a:srgbClr val="FF9300"/>
                </a:solidFill>
                <a:latin typeface="Candara" panose="020E0502030303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a:solidFill>
                  <a:srgbClr val="FF9300"/>
                </a:solidFill>
                <a:latin typeface="Candara" panose="020E0502030303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a:solidFill>
                  <a:srgbClr val="FF9300"/>
                </a:solidFill>
                <a:latin typeface="Candara" panose="020E0502030303020204" pitchFamily="34" charset="0"/>
                <a:ea typeface="ＭＳ Ｐゴシック" panose="020B0600070205080204" pitchFamily="34" charset="-128"/>
              </a:defRPr>
            </a:lvl9pPr>
          </a:lstStyle>
          <a:p>
            <a:pPr algn="r" eaLnBrk="1" hangingPunct="1">
              <a:spcBef>
                <a:spcPts val="813"/>
              </a:spcBef>
              <a:buFontTx/>
              <a:buNone/>
            </a:pPr>
            <a:r>
              <a:rPr lang="en-US" altLang="en-US" sz="1300">
                <a:latin typeface="Trebuchet MS" panose="020B0703020202090204" pitchFamily="34" charset="0"/>
                <a:sym typeface="Trebuchet MS" panose="020B0703020202090204" pitchFamily="34" charset="0"/>
              </a:rPr>
              <a:t>[courtesy of Bill Dally]</a:t>
            </a:r>
          </a:p>
        </p:txBody>
      </p:sp>
      <p:pic>
        <p:nvPicPr>
          <p:cNvPr id="71685" name="Picture 8">
            <a:extLst>
              <a:ext uri="{FF2B5EF4-FFF2-40B4-BE49-F238E27FC236}">
                <a16:creationId xmlns:a16="http://schemas.microsoft.com/office/drawing/2014/main" id="{3E01288C-760C-2148-97DC-8F743D4B490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31787" y="1096299"/>
            <a:ext cx="8480425" cy="4926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729" name="Picture 1">
            <a:extLst>
              <a:ext uri="{FF2B5EF4-FFF2-40B4-BE49-F238E27FC236}">
                <a16:creationId xmlns:a16="http://schemas.microsoft.com/office/drawing/2014/main" id="{FFC4C64F-CA9A-624F-B2B9-031BD89C0CDF}"/>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5413" cy="125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pic>
      <p:pic>
        <p:nvPicPr>
          <p:cNvPr id="73730" name="Picture 2">
            <a:extLst>
              <a:ext uri="{FF2B5EF4-FFF2-40B4-BE49-F238E27FC236}">
                <a16:creationId xmlns:a16="http://schemas.microsoft.com/office/drawing/2014/main" id="{52454AD4-AC96-5A4B-BD2C-59F96F34506E}"/>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5413" cy="125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pic>
      <p:sp>
        <p:nvSpPr>
          <p:cNvPr id="73731" name="Rectangle 3">
            <a:extLst>
              <a:ext uri="{FF2B5EF4-FFF2-40B4-BE49-F238E27FC236}">
                <a16:creationId xmlns:a16="http://schemas.microsoft.com/office/drawing/2014/main" id="{C46722E8-3FDE-1745-AF71-8D8823E0B202}"/>
              </a:ext>
            </a:extLst>
          </p:cNvPr>
          <p:cNvSpPr>
            <a:spLocks noGrp="1" noChangeArrowheads="1"/>
          </p:cNvSpPr>
          <p:nvPr>
            <p:ph type="title"/>
          </p:nvPr>
        </p:nvSpPr>
        <p:spPr>
          <a:xfrm>
            <a:off x="228600" y="25053"/>
            <a:ext cx="8607425" cy="939800"/>
          </a:xfrm>
        </p:spPr>
        <p:txBody>
          <a:bodyPr/>
          <a:lstStyle/>
          <a:p>
            <a:pPr algn="ctr"/>
            <a:r>
              <a:rPr lang="en-US" altLang="en-US" dirty="0"/>
              <a:t>Future Potential is Large</a:t>
            </a:r>
          </a:p>
        </p:txBody>
      </p:sp>
      <p:sp>
        <p:nvSpPr>
          <p:cNvPr id="73732" name="Rectangle 4">
            <a:extLst>
              <a:ext uri="{FF2B5EF4-FFF2-40B4-BE49-F238E27FC236}">
                <a16:creationId xmlns:a16="http://schemas.microsoft.com/office/drawing/2014/main" id="{5B499312-443C-8F4B-9711-EBAE15FF9E90}"/>
              </a:ext>
            </a:extLst>
          </p:cNvPr>
          <p:cNvSpPr>
            <a:spLocks noGrp="1" noChangeArrowheads="1"/>
          </p:cNvSpPr>
          <p:nvPr>
            <p:ph type="body" idx="1"/>
          </p:nvPr>
        </p:nvSpPr>
        <p:spPr>
          <a:xfrm>
            <a:off x="800100" y="5461000"/>
            <a:ext cx="8004175" cy="1066800"/>
          </a:xfrm>
        </p:spPr>
        <p:txBody>
          <a:bodyPr/>
          <a:lstStyle/>
          <a:p>
            <a:pPr marL="382588">
              <a:buClr>
                <a:srgbClr val="777777"/>
              </a:buClr>
              <a:buSzPct val="120000"/>
              <a:buFont typeface="Trebuchet MS" panose="020B0703020202090204" pitchFamily="34" charset="0"/>
              <a:buChar char="•"/>
            </a:pPr>
            <a:r>
              <a:rPr lang="en-US" altLang="en-US"/>
              <a:t>At the right-hand turn: 30:1</a:t>
            </a:r>
          </a:p>
          <a:p>
            <a:pPr marL="382588">
              <a:buClr>
                <a:srgbClr val="777777"/>
              </a:buClr>
              <a:buSzPct val="120000"/>
              <a:buFont typeface="Trebuchet MS" panose="020B0703020202090204" pitchFamily="34" charset="0"/>
              <a:buChar char="•"/>
            </a:pPr>
            <a:r>
              <a:rPr lang="en-US" altLang="en-US"/>
              <a:t>5 years: 1000:1</a:t>
            </a:r>
          </a:p>
        </p:txBody>
      </p:sp>
      <p:sp>
        <p:nvSpPr>
          <p:cNvPr id="73733" name="Rectangle 5">
            <a:extLst>
              <a:ext uri="{FF2B5EF4-FFF2-40B4-BE49-F238E27FC236}">
                <a16:creationId xmlns:a16="http://schemas.microsoft.com/office/drawing/2014/main" id="{219003F6-B343-FC4A-9DDF-FCE110462CDC}"/>
              </a:ext>
            </a:extLst>
          </p:cNvPr>
          <p:cNvSpPr>
            <a:spLocks/>
          </p:cNvSpPr>
          <p:nvPr/>
        </p:nvSpPr>
        <p:spPr bwMode="auto">
          <a:xfrm>
            <a:off x="5715000" y="6332538"/>
            <a:ext cx="3200400" cy="25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0" tIns="0" rIns="0" bIns="0" anchor="ctr"/>
          <a:lstStyle>
            <a:lvl1pPr>
              <a:spcBef>
                <a:spcPct val="20000"/>
              </a:spcBef>
              <a:buChar char="•"/>
              <a:defRPr sz="2400">
                <a:solidFill>
                  <a:schemeClr val="tx1"/>
                </a:solidFill>
                <a:latin typeface="Candara" panose="020E0502030303020204" pitchFamily="34" charset="0"/>
                <a:ea typeface="ＭＳ Ｐゴシック" panose="020B0600070205080204" pitchFamily="34" charset="-128"/>
              </a:defRPr>
            </a:lvl1pPr>
            <a:lvl2pPr marL="742950" indent="-285750">
              <a:spcBef>
                <a:spcPct val="20000"/>
              </a:spcBef>
              <a:buChar char="–"/>
              <a:defRPr sz="2000">
                <a:solidFill>
                  <a:schemeClr val="tx1"/>
                </a:solidFill>
                <a:latin typeface="Candara" panose="020E0502030303020204" pitchFamily="34" charset="0"/>
                <a:ea typeface="ＭＳ Ｐゴシック" panose="020B0600070205080204" pitchFamily="34" charset="-128"/>
              </a:defRPr>
            </a:lvl2pPr>
            <a:lvl3pPr marL="1143000" indent="-228600">
              <a:spcBef>
                <a:spcPct val="20000"/>
              </a:spcBef>
              <a:buChar char="•"/>
              <a:defRPr>
                <a:solidFill>
                  <a:srgbClr val="7F7F7F"/>
                </a:solidFill>
                <a:latin typeface="Candara" panose="020E0502030303020204" pitchFamily="34" charset="0"/>
                <a:ea typeface="ＭＳ Ｐゴシック" panose="020B0600070205080204" pitchFamily="34" charset="-128"/>
              </a:defRPr>
            </a:lvl3pPr>
            <a:lvl4pPr marL="1600200" indent="-228600">
              <a:spcBef>
                <a:spcPct val="20000"/>
              </a:spcBef>
              <a:buChar char="–"/>
              <a:defRPr>
                <a:solidFill>
                  <a:srgbClr val="941651"/>
                </a:solidFill>
                <a:latin typeface="Candara" panose="020E0502030303020204" pitchFamily="34" charset="0"/>
                <a:ea typeface="ＭＳ Ｐゴシック" panose="020B0600070205080204" pitchFamily="34" charset="-128"/>
              </a:defRPr>
            </a:lvl4pPr>
            <a:lvl5pPr marL="2057400" indent="-228600">
              <a:spcBef>
                <a:spcPct val="20000"/>
              </a:spcBef>
              <a:buChar char="»"/>
              <a:defRPr>
                <a:solidFill>
                  <a:srgbClr val="FF9300"/>
                </a:solidFill>
                <a:latin typeface="Candara" panose="020E0502030303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a:solidFill>
                  <a:srgbClr val="FF9300"/>
                </a:solidFill>
                <a:latin typeface="Candara" panose="020E0502030303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a:solidFill>
                  <a:srgbClr val="FF9300"/>
                </a:solidFill>
                <a:latin typeface="Candara" panose="020E0502030303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a:solidFill>
                  <a:srgbClr val="FF9300"/>
                </a:solidFill>
                <a:latin typeface="Candara" panose="020E0502030303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a:solidFill>
                  <a:srgbClr val="FF9300"/>
                </a:solidFill>
                <a:latin typeface="Candara" panose="020E0502030303020204" pitchFamily="34" charset="0"/>
                <a:ea typeface="ＭＳ Ｐゴシック" panose="020B0600070205080204" pitchFamily="34" charset="-128"/>
              </a:defRPr>
            </a:lvl9pPr>
          </a:lstStyle>
          <a:p>
            <a:pPr algn="r" eaLnBrk="1" hangingPunct="1">
              <a:spcBef>
                <a:spcPts val="813"/>
              </a:spcBef>
              <a:buFontTx/>
              <a:buNone/>
            </a:pPr>
            <a:r>
              <a:rPr lang="en-US" altLang="en-US" sz="1300">
                <a:latin typeface="Trebuchet MS" panose="020B0703020202090204" pitchFamily="34" charset="0"/>
                <a:sym typeface="Trebuchet MS" panose="020B0703020202090204" pitchFamily="34" charset="0"/>
              </a:rPr>
              <a:t>[courtesy of Bill Dally]</a:t>
            </a:r>
          </a:p>
        </p:txBody>
      </p:sp>
      <p:pic>
        <p:nvPicPr>
          <p:cNvPr id="73734" name="Picture 7">
            <a:extLst>
              <a:ext uri="{FF2B5EF4-FFF2-40B4-BE49-F238E27FC236}">
                <a16:creationId xmlns:a16="http://schemas.microsoft.com/office/drawing/2014/main" id="{0A1D4FCC-2125-BD42-9D64-D5830069F143}"/>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52208" y="852118"/>
            <a:ext cx="8355013" cy="4503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Rectangle 1">
            <a:extLst>
              <a:ext uri="{FF2B5EF4-FFF2-40B4-BE49-F238E27FC236}">
                <a16:creationId xmlns:a16="http://schemas.microsoft.com/office/drawing/2014/main" id="{5B3259F4-D784-614D-8B76-2096F73A7006}"/>
              </a:ext>
            </a:extLst>
          </p:cNvPr>
          <p:cNvSpPr>
            <a:spLocks noGrp="1" noChangeArrowheads="1"/>
          </p:cNvSpPr>
          <p:nvPr>
            <p:ph type="title"/>
          </p:nvPr>
        </p:nvSpPr>
        <p:spPr/>
        <p:txBody>
          <a:bodyPr/>
          <a:lstStyle/>
          <a:p>
            <a:r>
              <a:rPr lang="en-US" altLang="en-US"/>
              <a:t>Summary</a:t>
            </a:r>
          </a:p>
        </p:txBody>
      </p:sp>
      <p:sp>
        <p:nvSpPr>
          <p:cNvPr id="75778" name="Rectangle 2">
            <a:extLst>
              <a:ext uri="{FF2B5EF4-FFF2-40B4-BE49-F238E27FC236}">
                <a16:creationId xmlns:a16="http://schemas.microsoft.com/office/drawing/2014/main" id="{16F7D1CB-9D07-8542-BA91-3BA51B36803F}"/>
              </a:ext>
            </a:extLst>
          </p:cNvPr>
          <p:cNvSpPr>
            <a:spLocks noGrp="1" noChangeArrowheads="1"/>
          </p:cNvSpPr>
          <p:nvPr>
            <p:ph type="body" idx="1"/>
          </p:nvPr>
        </p:nvSpPr>
        <p:spPr/>
        <p:txBody>
          <a:bodyPr/>
          <a:lstStyle/>
          <a:p>
            <a:pPr marL="617538"/>
            <a:r>
              <a:rPr lang="en-US" altLang="en-US" dirty="0"/>
              <a:t>Microprocessors have historically increased performance by</a:t>
            </a:r>
          </a:p>
          <a:p>
            <a:pPr marL="904875" lvl="1"/>
            <a:r>
              <a:rPr lang="en-US" altLang="en-US" dirty="0"/>
              <a:t>Increasing clock speed</a:t>
            </a:r>
          </a:p>
          <a:p>
            <a:pPr marL="904875" lvl="1"/>
            <a:r>
              <a:rPr lang="en-US" altLang="en-US" dirty="0"/>
              <a:t>Increasing pipeline depth</a:t>
            </a:r>
          </a:p>
          <a:p>
            <a:pPr marL="904875" lvl="1"/>
            <a:r>
              <a:rPr lang="en-US" altLang="en-US" dirty="0"/>
              <a:t>Increasing instruction-level parallelism (work per clock)</a:t>
            </a:r>
          </a:p>
          <a:p>
            <a:pPr marL="617538"/>
            <a:r>
              <a:rPr lang="en-US" altLang="en-US" dirty="0"/>
              <a:t>We </a:t>
            </a:r>
            <a:r>
              <a:rPr lang="en-US" altLang="en-US" i="1" dirty="0"/>
              <a:t>CANNOT</a:t>
            </a:r>
            <a:r>
              <a:rPr lang="en-US" altLang="en-US" dirty="0"/>
              <a:t> continue improving performance by doing any of these things anymore.</a:t>
            </a:r>
          </a:p>
        </p:txBody>
      </p:sp>
    </p:spTree>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1">
            <a:extLst>
              <a:ext uri="{FF2B5EF4-FFF2-40B4-BE49-F238E27FC236}">
                <a16:creationId xmlns:a16="http://schemas.microsoft.com/office/drawing/2014/main" id="{79ECCB2F-6788-124D-A13F-13422D1AE535}"/>
              </a:ext>
            </a:extLst>
          </p:cNvPr>
          <p:cNvSpPr>
            <a:spLocks noGrp="1" noChangeArrowheads="1"/>
          </p:cNvSpPr>
          <p:nvPr>
            <p:ph type="title"/>
          </p:nvPr>
        </p:nvSpPr>
        <p:spPr/>
        <p:txBody>
          <a:bodyPr/>
          <a:lstStyle/>
          <a:p>
            <a:r>
              <a:rPr lang="en-US" altLang="en-US"/>
              <a:t>Outline</a:t>
            </a:r>
          </a:p>
        </p:txBody>
      </p:sp>
      <p:sp>
        <p:nvSpPr>
          <p:cNvPr id="17410" name="Rectangle 2">
            <a:extLst>
              <a:ext uri="{FF2B5EF4-FFF2-40B4-BE49-F238E27FC236}">
                <a16:creationId xmlns:a16="http://schemas.microsoft.com/office/drawing/2014/main" id="{B46211DE-AA11-4C45-AE08-132D73D7DB8C}"/>
              </a:ext>
            </a:extLst>
          </p:cNvPr>
          <p:cNvSpPr>
            <a:spLocks noGrp="1" noChangeArrowheads="1"/>
          </p:cNvSpPr>
          <p:nvPr>
            <p:ph type="body" idx="1"/>
          </p:nvPr>
        </p:nvSpPr>
        <p:spPr/>
        <p:txBody>
          <a:bodyPr/>
          <a:lstStyle/>
          <a:p>
            <a:r>
              <a:rPr lang="en-US" altLang="en-US" dirty="0">
                <a:solidFill>
                  <a:schemeClr val="bg1">
                    <a:lumMod val="50000"/>
                  </a:schemeClr>
                </a:solidFill>
              </a:rPr>
              <a:t>Benchmarks</a:t>
            </a:r>
          </a:p>
          <a:p>
            <a:r>
              <a:rPr lang="en-US" altLang="en-US" dirty="0">
                <a:solidFill>
                  <a:schemeClr val="bg1">
                    <a:lumMod val="50000"/>
                  </a:schemeClr>
                </a:solidFill>
              </a:rPr>
              <a:t>Technology</a:t>
            </a:r>
          </a:p>
          <a:p>
            <a:pPr lvl="1"/>
            <a:r>
              <a:rPr lang="en-US" altLang="en-US" dirty="0">
                <a:solidFill>
                  <a:schemeClr val="bg1">
                    <a:lumMod val="50000"/>
                  </a:schemeClr>
                </a:solidFill>
              </a:rPr>
              <a:t>In a power-constrained world, we can’</a:t>
            </a:r>
            <a:r>
              <a:rPr lang="en-US" altLang="ja-JP" dirty="0">
                <a:solidFill>
                  <a:schemeClr val="bg1">
                    <a:lumMod val="50000"/>
                  </a:schemeClr>
                </a:solidFill>
              </a:rPr>
              <a:t>t keep increasing performance by increasing clock speed.</a:t>
            </a:r>
          </a:p>
          <a:p>
            <a:r>
              <a:rPr lang="en-US" altLang="en-US" dirty="0">
                <a:solidFill>
                  <a:schemeClr val="bg1">
                    <a:lumMod val="50000"/>
                  </a:schemeClr>
                </a:solidFill>
              </a:rPr>
              <a:t>Architectural Trends</a:t>
            </a:r>
          </a:p>
          <a:p>
            <a:pPr lvl="1"/>
            <a:r>
              <a:rPr lang="en-US" altLang="en-US" dirty="0">
                <a:solidFill>
                  <a:schemeClr val="bg1">
                    <a:lumMod val="50000"/>
                  </a:schemeClr>
                </a:solidFill>
              </a:rPr>
              <a:t>Microarchitectures have historically increased performance by increasing ILP and pipeline depth. Today, we can’</a:t>
            </a:r>
            <a:r>
              <a:rPr lang="en-US" altLang="ja-JP" dirty="0">
                <a:solidFill>
                  <a:schemeClr val="bg1">
                    <a:lumMod val="50000"/>
                  </a:schemeClr>
                </a:solidFill>
              </a:rPr>
              <a:t>t keep increasing performance at historical levels by these methods.</a:t>
            </a:r>
          </a:p>
          <a:p>
            <a:r>
              <a:rPr lang="en-US" altLang="en-US" dirty="0"/>
              <a:t>Bandwidth vs. Latency</a:t>
            </a:r>
          </a:p>
        </p:txBody>
      </p:sp>
    </p:spTree>
    <p:extLst>
      <p:ext uri="{BB962C8B-B14F-4D97-AF65-F5344CB8AC3E}">
        <p14:creationId xmlns:p14="http://schemas.microsoft.com/office/powerpoint/2010/main" val="1252058506"/>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Rectangle 1">
            <a:extLst>
              <a:ext uri="{FF2B5EF4-FFF2-40B4-BE49-F238E27FC236}">
                <a16:creationId xmlns:a16="http://schemas.microsoft.com/office/drawing/2014/main" id="{6EDA62F4-0E31-3449-A1E8-811029ADB3A1}"/>
              </a:ext>
            </a:extLst>
          </p:cNvPr>
          <p:cNvSpPr>
            <a:spLocks noGrp="1" noChangeArrowheads="1"/>
          </p:cNvSpPr>
          <p:nvPr>
            <p:ph type="body" idx="1"/>
          </p:nvPr>
        </p:nvSpPr>
        <p:spPr>
          <a:xfrm>
            <a:off x="863600" y="1219200"/>
            <a:ext cx="7823200" cy="5105400"/>
          </a:xfrm>
        </p:spPr>
        <p:txBody>
          <a:bodyPr/>
          <a:lstStyle/>
          <a:p>
            <a:pPr>
              <a:buFontTx/>
              <a:buNone/>
            </a:pPr>
            <a:endParaRPr lang="en-US" altLang="en-US" sz="3200"/>
          </a:p>
          <a:p>
            <a:pPr>
              <a:buFontTx/>
              <a:buNone/>
            </a:pPr>
            <a:endParaRPr lang="en-US" altLang="en-US" sz="3200"/>
          </a:p>
          <a:p>
            <a:pPr>
              <a:buFontTx/>
              <a:buNone/>
            </a:pPr>
            <a:endParaRPr lang="en-US" altLang="en-US" sz="3200"/>
          </a:p>
          <a:p>
            <a:pPr>
              <a:buFontTx/>
              <a:buNone/>
            </a:pPr>
            <a:r>
              <a:rPr lang="en-US" altLang="en-US" sz="3200"/>
              <a:t>Bandwidth vs. Latency</a:t>
            </a:r>
          </a:p>
        </p:txBody>
      </p:sp>
    </p:spTree>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3192B027-6C82-2A4B-B339-965C70B583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909" t="2138" r="2141" b="963"/>
          <a:stretch>
            <a:fillRect/>
          </a:stretch>
        </p:blipFill>
        <p:spPr bwMode="auto">
          <a:xfrm>
            <a:off x="5504706" y="-12699"/>
            <a:ext cx="3639293" cy="2400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825" name="Title 3">
            <a:extLst>
              <a:ext uri="{FF2B5EF4-FFF2-40B4-BE49-F238E27FC236}">
                <a16:creationId xmlns:a16="http://schemas.microsoft.com/office/drawing/2014/main" id="{77CDC76D-0B24-2247-8B3A-88C57B8C7962}"/>
              </a:ext>
            </a:extLst>
          </p:cNvPr>
          <p:cNvSpPr>
            <a:spLocks noGrp="1" noChangeArrowheads="1"/>
          </p:cNvSpPr>
          <p:nvPr>
            <p:ph type="title"/>
          </p:nvPr>
        </p:nvSpPr>
        <p:spPr>
          <a:xfrm>
            <a:off x="533400" y="371475"/>
            <a:ext cx="7772400" cy="762000"/>
          </a:xfrm>
        </p:spPr>
        <p:txBody>
          <a:bodyPr/>
          <a:lstStyle/>
          <a:p>
            <a:r>
              <a:rPr lang="en-US" altLang="en-US"/>
              <a:t>Technology Rates of …</a:t>
            </a:r>
          </a:p>
        </p:txBody>
      </p:sp>
      <p:sp>
        <p:nvSpPr>
          <p:cNvPr id="5" name="Content Placeholder 4">
            <a:extLst>
              <a:ext uri="{FF2B5EF4-FFF2-40B4-BE49-F238E27FC236}">
                <a16:creationId xmlns:a16="http://schemas.microsoft.com/office/drawing/2014/main" id="{57107E68-36E3-FA41-90D1-65DCDC22F944}"/>
              </a:ext>
            </a:extLst>
          </p:cNvPr>
          <p:cNvSpPr>
            <a:spLocks noGrp="1" noChangeArrowheads="1"/>
          </p:cNvSpPr>
          <p:nvPr>
            <p:ph idx="1"/>
          </p:nvPr>
        </p:nvSpPr>
        <p:spPr>
          <a:xfrm>
            <a:off x="533400" y="1241425"/>
            <a:ext cx="7772400" cy="5095875"/>
          </a:xfrm>
        </p:spPr>
        <p:txBody>
          <a:bodyPr/>
          <a:lstStyle/>
          <a:p>
            <a:r>
              <a:rPr lang="en-US" altLang="en-US" dirty="0"/>
              <a:t>Processor</a:t>
            </a:r>
          </a:p>
          <a:p>
            <a:pPr lvl="1"/>
            <a:r>
              <a:rPr lang="en-US" altLang="en-US" dirty="0"/>
              <a:t>Logic Capacity:  ~30% per year</a:t>
            </a:r>
          </a:p>
          <a:p>
            <a:pPr lvl="1"/>
            <a:r>
              <a:rPr lang="en-US" altLang="en-US" dirty="0"/>
              <a:t>Clock Rate:  ~20% per year (2003-2011); </a:t>
            </a:r>
          </a:p>
          <a:p>
            <a:pPr marL="2011363" lvl="1" indent="0">
              <a:spcBef>
                <a:spcPts val="0"/>
              </a:spcBef>
              <a:buNone/>
            </a:pPr>
            <a:r>
              <a:rPr lang="en-US" altLang="en-US" dirty="0"/>
              <a:t>~10% per year (2011-2015); ~3% per year (2015-now)</a:t>
            </a:r>
          </a:p>
          <a:p>
            <a:r>
              <a:rPr lang="en-US" altLang="en-US" dirty="0"/>
              <a:t>Memory</a:t>
            </a:r>
          </a:p>
          <a:p>
            <a:pPr lvl="1"/>
            <a:r>
              <a:rPr lang="en-US" altLang="en-US" dirty="0"/>
              <a:t>DRAM Capacity:  ~60% per year (4x every 3 years)</a:t>
            </a:r>
          </a:p>
          <a:p>
            <a:pPr lvl="1"/>
            <a:r>
              <a:rPr lang="en-US" altLang="en-US" dirty="0"/>
              <a:t>Memory Speed:  ~10% per year</a:t>
            </a:r>
          </a:p>
          <a:p>
            <a:pPr lvl="1"/>
            <a:r>
              <a:rPr lang="en-US" altLang="en-US" dirty="0"/>
              <a:t>Cost Per Bit:  Improves ~25% per year</a:t>
            </a:r>
          </a:p>
          <a:p>
            <a:r>
              <a:rPr lang="en-US" altLang="en-US" dirty="0"/>
              <a:t>Disk</a:t>
            </a:r>
          </a:p>
          <a:p>
            <a:pPr lvl="1"/>
            <a:r>
              <a:rPr lang="en-US" altLang="en-US" dirty="0"/>
              <a:t>Capacity:  ~60% per year</a:t>
            </a:r>
          </a:p>
          <a:p>
            <a:pPr lvl="1"/>
            <a:r>
              <a:rPr lang="en-US" altLang="en-US" dirty="0"/>
              <a:t>Total Use of Data:  ~100% per 9 months!</a:t>
            </a:r>
          </a:p>
          <a:p>
            <a:r>
              <a:rPr lang="en-US" altLang="en-US" dirty="0"/>
              <a:t>Network</a:t>
            </a:r>
          </a:p>
          <a:p>
            <a:pPr lvl="1"/>
            <a:r>
              <a:rPr lang="en-US" altLang="en-US" dirty="0"/>
              <a:t>Bandwidth:  100%+ per year</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accel="50000" decel="5000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accel="50000" decel="50000" fill="hold" grpId="0" nodeType="with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anim calcmode="lin" valueType="num">
                                      <p:cBhvr additive="base">
                                        <p:cTn id="11"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5">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accel="50000" decel="50000" fill="hold" grpId="0" nodeType="with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anim calcmode="lin" valueType="num">
                                      <p:cBhvr additive="base">
                                        <p:cTn id="15"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5">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accel="50000" decel="50000" fill="hold" grpId="0" nodeType="with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anim calcmode="lin" valueType="num">
                                      <p:cBhvr additive="base">
                                        <p:cTn id="19"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accel="50000" decel="50000" fill="hold" grpId="0" nodeType="clickEffect">
                                  <p:stCondLst>
                                    <p:cond delay="0"/>
                                  </p:stCondLst>
                                  <p:childTnLst>
                                    <p:set>
                                      <p:cBhvr>
                                        <p:cTn id="24" dur="1" fill="hold">
                                          <p:stCondLst>
                                            <p:cond delay="0"/>
                                          </p:stCondLst>
                                        </p:cTn>
                                        <p:tgtEl>
                                          <p:spTgt spid="5">
                                            <p:txEl>
                                              <p:pRg st="4" end="4"/>
                                            </p:txEl>
                                          </p:spTgt>
                                        </p:tgtEl>
                                        <p:attrNameLst>
                                          <p:attrName>style.visibility</p:attrName>
                                        </p:attrNameLst>
                                      </p:cBhvr>
                                      <p:to>
                                        <p:strVal val="visible"/>
                                      </p:to>
                                    </p:set>
                                    <p:anim calcmode="lin" valueType="num">
                                      <p:cBhvr additive="base">
                                        <p:cTn id="25" dur="500" fill="hold"/>
                                        <p:tgtEl>
                                          <p:spTgt spid="5">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5">
                                            <p:txEl>
                                              <p:pRg st="4" end="4"/>
                                            </p:txEl>
                                          </p:spTgt>
                                        </p:tgtEl>
                                        <p:attrNameLst>
                                          <p:attrName>ppt_y</p:attrName>
                                        </p:attrNameLst>
                                      </p:cBhvr>
                                      <p:tavLst>
                                        <p:tav tm="0">
                                          <p:val>
                                            <p:strVal val="1+#ppt_h/2"/>
                                          </p:val>
                                        </p:tav>
                                        <p:tav tm="100000">
                                          <p:val>
                                            <p:strVal val="#ppt_y"/>
                                          </p:val>
                                        </p:tav>
                                      </p:tavLst>
                                    </p:anim>
                                  </p:childTnLst>
                                </p:cTn>
                              </p:par>
                              <p:par>
                                <p:cTn id="27" presetID="2" presetClass="entr" presetSubtype="4" accel="50000" decel="50000" fill="hold" grpId="0" nodeType="withEffect">
                                  <p:stCondLst>
                                    <p:cond delay="0"/>
                                  </p:stCondLst>
                                  <p:childTnLst>
                                    <p:set>
                                      <p:cBhvr>
                                        <p:cTn id="28" dur="1" fill="hold">
                                          <p:stCondLst>
                                            <p:cond delay="0"/>
                                          </p:stCondLst>
                                        </p:cTn>
                                        <p:tgtEl>
                                          <p:spTgt spid="5">
                                            <p:txEl>
                                              <p:pRg st="5" end="5"/>
                                            </p:txEl>
                                          </p:spTgt>
                                        </p:tgtEl>
                                        <p:attrNameLst>
                                          <p:attrName>style.visibility</p:attrName>
                                        </p:attrNameLst>
                                      </p:cBhvr>
                                      <p:to>
                                        <p:strVal val="visible"/>
                                      </p:to>
                                    </p:set>
                                    <p:anim calcmode="lin" valueType="num">
                                      <p:cBhvr additive="base">
                                        <p:cTn id="29" dur="500" fill="hold"/>
                                        <p:tgtEl>
                                          <p:spTgt spid="5">
                                            <p:txEl>
                                              <p:pRg st="5" end="5"/>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5">
                                            <p:txEl>
                                              <p:pRg st="5" end="5"/>
                                            </p:txEl>
                                          </p:spTgt>
                                        </p:tgtEl>
                                        <p:attrNameLst>
                                          <p:attrName>ppt_y</p:attrName>
                                        </p:attrNameLst>
                                      </p:cBhvr>
                                      <p:tavLst>
                                        <p:tav tm="0">
                                          <p:val>
                                            <p:strVal val="1+#ppt_h/2"/>
                                          </p:val>
                                        </p:tav>
                                        <p:tav tm="100000">
                                          <p:val>
                                            <p:strVal val="#ppt_y"/>
                                          </p:val>
                                        </p:tav>
                                      </p:tavLst>
                                    </p:anim>
                                  </p:childTnLst>
                                </p:cTn>
                              </p:par>
                              <p:par>
                                <p:cTn id="31" presetID="2" presetClass="entr" presetSubtype="4" accel="50000" decel="50000" fill="hold" grpId="0" nodeType="withEffect">
                                  <p:stCondLst>
                                    <p:cond delay="0"/>
                                  </p:stCondLst>
                                  <p:childTnLst>
                                    <p:set>
                                      <p:cBhvr>
                                        <p:cTn id="32" dur="1" fill="hold">
                                          <p:stCondLst>
                                            <p:cond delay="0"/>
                                          </p:stCondLst>
                                        </p:cTn>
                                        <p:tgtEl>
                                          <p:spTgt spid="5">
                                            <p:txEl>
                                              <p:pRg st="6" end="6"/>
                                            </p:txEl>
                                          </p:spTgt>
                                        </p:tgtEl>
                                        <p:attrNameLst>
                                          <p:attrName>style.visibility</p:attrName>
                                        </p:attrNameLst>
                                      </p:cBhvr>
                                      <p:to>
                                        <p:strVal val="visible"/>
                                      </p:to>
                                    </p:set>
                                    <p:anim calcmode="lin" valueType="num">
                                      <p:cBhvr additive="base">
                                        <p:cTn id="33" dur="500" fill="hold"/>
                                        <p:tgtEl>
                                          <p:spTgt spid="5">
                                            <p:txEl>
                                              <p:pRg st="6" end="6"/>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5">
                                            <p:txEl>
                                              <p:pRg st="6" end="6"/>
                                            </p:txEl>
                                          </p:spTgt>
                                        </p:tgtEl>
                                        <p:attrNameLst>
                                          <p:attrName>ppt_y</p:attrName>
                                        </p:attrNameLst>
                                      </p:cBhvr>
                                      <p:tavLst>
                                        <p:tav tm="0">
                                          <p:val>
                                            <p:strVal val="1+#ppt_h/2"/>
                                          </p:val>
                                        </p:tav>
                                        <p:tav tm="100000">
                                          <p:val>
                                            <p:strVal val="#ppt_y"/>
                                          </p:val>
                                        </p:tav>
                                      </p:tavLst>
                                    </p:anim>
                                  </p:childTnLst>
                                </p:cTn>
                              </p:par>
                              <p:par>
                                <p:cTn id="35" presetID="2" presetClass="entr" presetSubtype="4" accel="50000" decel="50000" fill="hold" grpId="0" nodeType="withEffect">
                                  <p:stCondLst>
                                    <p:cond delay="0"/>
                                  </p:stCondLst>
                                  <p:childTnLst>
                                    <p:set>
                                      <p:cBhvr>
                                        <p:cTn id="36" dur="1" fill="hold">
                                          <p:stCondLst>
                                            <p:cond delay="0"/>
                                          </p:stCondLst>
                                        </p:cTn>
                                        <p:tgtEl>
                                          <p:spTgt spid="5">
                                            <p:txEl>
                                              <p:pRg st="7" end="7"/>
                                            </p:txEl>
                                          </p:spTgt>
                                        </p:tgtEl>
                                        <p:attrNameLst>
                                          <p:attrName>style.visibility</p:attrName>
                                        </p:attrNameLst>
                                      </p:cBhvr>
                                      <p:to>
                                        <p:strVal val="visible"/>
                                      </p:to>
                                    </p:set>
                                    <p:anim calcmode="lin" valueType="num">
                                      <p:cBhvr additive="base">
                                        <p:cTn id="37" dur="500" fill="hold"/>
                                        <p:tgtEl>
                                          <p:spTgt spid="5">
                                            <p:txEl>
                                              <p:pRg st="7" end="7"/>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5">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4" accel="50000" decel="50000" fill="hold" grpId="0" nodeType="clickEffect">
                                  <p:stCondLst>
                                    <p:cond delay="0"/>
                                  </p:stCondLst>
                                  <p:childTnLst>
                                    <p:set>
                                      <p:cBhvr>
                                        <p:cTn id="42" dur="1" fill="hold">
                                          <p:stCondLst>
                                            <p:cond delay="0"/>
                                          </p:stCondLst>
                                        </p:cTn>
                                        <p:tgtEl>
                                          <p:spTgt spid="5">
                                            <p:txEl>
                                              <p:pRg st="8" end="8"/>
                                            </p:txEl>
                                          </p:spTgt>
                                        </p:tgtEl>
                                        <p:attrNameLst>
                                          <p:attrName>style.visibility</p:attrName>
                                        </p:attrNameLst>
                                      </p:cBhvr>
                                      <p:to>
                                        <p:strVal val="visible"/>
                                      </p:to>
                                    </p:set>
                                    <p:anim calcmode="lin" valueType="num">
                                      <p:cBhvr additive="base">
                                        <p:cTn id="43" dur="500" fill="hold"/>
                                        <p:tgtEl>
                                          <p:spTgt spid="5">
                                            <p:txEl>
                                              <p:pRg st="8" end="8"/>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5">
                                            <p:txEl>
                                              <p:pRg st="8" end="8"/>
                                            </p:txEl>
                                          </p:spTgt>
                                        </p:tgtEl>
                                        <p:attrNameLst>
                                          <p:attrName>ppt_y</p:attrName>
                                        </p:attrNameLst>
                                      </p:cBhvr>
                                      <p:tavLst>
                                        <p:tav tm="0">
                                          <p:val>
                                            <p:strVal val="1+#ppt_h/2"/>
                                          </p:val>
                                        </p:tav>
                                        <p:tav tm="100000">
                                          <p:val>
                                            <p:strVal val="#ppt_y"/>
                                          </p:val>
                                        </p:tav>
                                      </p:tavLst>
                                    </p:anim>
                                  </p:childTnLst>
                                </p:cTn>
                              </p:par>
                              <p:par>
                                <p:cTn id="45" presetID="2" presetClass="entr" presetSubtype="4" accel="50000" decel="50000" fill="hold" grpId="0" nodeType="withEffect">
                                  <p:stCondLst>
                                    <p:cond delay="0"/>
                                  </p:stCondLst>
                                  <p:childTnLst>
                                    <p:set>
                                      <p:cBhvr>
                                        <p:cTn id="46" dur="1" fill="hold">
                                          <p:stCondLst>
                                            <p:cond delay="0"/>
                                          </p:stCondLst>
                                        </p:cTn>
                                        <p:tgtEl>
                                          <p:spTgt spid="5">
                                            <p:txEl>
                                              <p:pRg st="9" end="9"/>
                                            </p:txEl>
                                          </p:spTgt>
                                        </p:tgtEl>
                                        <p:attrNameLst>
                                          <p:attrName>style.visibility</p:attrName>
                                        </p:attrNameLst>
                                      </p:cBhvr>
                                      <p:to>
                                        <p:strVal val="visible"/>
                                      </p:to>
                                    </p:set>
                                    <p:anim calcmode="lin" valueType="num">
                                      <p:cBhvr additive="base">
                                        <p:cTn id="47" dur="500" fill="hold"/>
                                        <p:tgtEl>
                                          <p:spTgt spid="5">
                                            <p:txEl>
                                              <p:pRg st="9" end="9"/>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5">
                                            <p:txEl>
                                              <p:pRg st="9" end="9"/>
                                            </p:txEl>
                                          </p:spTgt>
                                        </p:tgtEl>
                                        <p:attrNameLst>
                                          <p:attrName>ppt_y</p:attrName>
                                        </p:attrNameLst>
                                      </p:cBhvr>
                                      <p:tavLst>
                                        <p:tav tm="0">
                                          <p:val>
                                            <p:strVal val="1+#ppt_h/2"/>
                                          </p:val>
                                        </p:tav>
                                        <p:tav tm="100000">
                                          <p:val>
                                            <p:strVal val="#ppt_y"/>
                                          </p:val>
                                        </p:tav>
                                      </p:tavLst>
                                    </p:anim>
                                  </p:childTnLst>
                                </p:cTn>
                              </p:par>
                              <p:par>
                                <p:cTn id="49" presetID="2" presetClass="entr" presetSubtype="4" accel="50000" decel="50000" fill="hold" grpId="0" nodeType="withEffect">
                                  <p:stCondLst>
                                    <p:cond delay="0"/>
                                  </p:stCondLst>
                                  <p:childTnLst>
                                    <p:set>
                                      <p:cBhvr>
                                        <p:cTn id="50" dur="1" fill="hold">
                                          <p:stCondLst>
                                            <p:cond delay="0"/>
                                          </p:stCondLst>
                                        </p:cTn>
                                        <p:tgtEl>
                                          <p:spTgt spid="5">
                                            <p:txEl>
                                              <p:pRg st="10" end="10"/>
                                            </p:txEl>
                                          </p:spTgt>
                                        </p:tgtEl>
                                        <p:attrNameLst>
                                          <p:attrName>style.visibility</p:attrName>
                                        </p:attrNameLst>
                                      </p:cBhvr>
                                      <p:to>
                                        <p:strVal val="visible"/>
                                      </p:to>
                                    </p:set>
                                    <p:anim calcmode="lin" valueType="num">
                                      <p:cBhvr additive="base">
                                        <p:cTn id="51" dur="500" fill="hold"/>
                                        <p:tgtEl>
                                          <p:spTgt spid="5">
                                            <p:txEl>
                                              <p:pRg st="10" end="10"/>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5">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53" fill="hold" nodeType="clickPar">
                      <p:stCondLst>
                        <p:cond delay="indefinite"/>
                      </p:stCondLst>
                      <p:childTnLst>
                        <p:par>
                          <p:cTn id="54" fill="hold" nodeType="withGroup">
                            <p:stCondLst>
                              <p:cond delay="0"/>
                            </p:stCondLst>
                            <p:childTnLst>
                              <p:par>
                                <p:cTn id="55" presetID="2" presetClass="entr" presetSubtype="4" accel="50000" decel="50000" fill="hold" grpId="0" nodeType="clickEffect">
                                  <p:stCondLst>
                                    <p:cond delay="0"/>
                                  </p:stCondLst>
                                  <p:childTnLst>
                                    <p:set>
                                      <p:cBhvr>
                                        <p:cTn id="56" dur="1" fill="hold">
                                          <p:stCondLst>
                                            <p:cond delay="0"/>
                                          </p:stCondLst>
                                        </p:cTn>
                                        <p:tgtEl>
                                          <p:spTgt spid="5">
                                            <p:txEl>
                                              <p:pRg st="11" end="11"/>
                                            </p:txEl>
                                          </p:spTgt>
                                        </p:tgtEl>
                                        <p:attrNameLst>
                                          <p:attrName>style.visibility</p:attrName>
                                        </p:attrNameLst>
                                      </p:cBhvr>
                                      <p:to>
                                        <p:strVal val="visible"/>
                                      </p:to>
                                    </p:set>
                                    <p:anim calcmode="lin" valueType="num">
                                      <p:cBhvr additive="base">
                                        <p:cTn id="57" dur="500" fill="hold"/>
                                        <p:tgtEl>
                                          <p:spTgt spid="5">
                                            <p:txEl>
                                              <p:pRg st="11" end="11"/>
                                            </p:txEl>
                                          </p:spTgt>
                                        </p:tgtEl>
                                        <p:attrNameLst>
                                          <p:attrName>ppt_x</p:attrName>
                                        </p:attrNameLst>
                                      </p:cBhvr>
                                      <p:tavLst>
                                        <p:tav tm="0">
                                          <p:val>
                                            <p:strVal val="#ppt_x"/>
                                          </p:val>
                                        </p:tav>
                                        <p:tav tm="100000">
                                          <p:val>
                                            <p:strVal val="#ppt_x"/>
                                          </p:val>
                                        </p:tav>
                                      </p:tavLst>
                                    </p:anim>
                                    <p:anim calcmode="lin" valueType="num">
                                      <p:cBhvr additive="base">
                                        <p:cTn id="58" dur="500" fill="hold"/>
                                        <p:tgtEl>
                                          <p:spTgt spid="5">
                                            <p:txEl>
                                              <p:pRg st="11" end="11"/>
                                            </p:txEl>
                                          </p:spTgt>
                                        </p:tgtEl>
                                        <p:attrNameLst>
                                          <p:attrName>ppt_y</p:attrName>
                                        </p:attrNameLst>
                                      </p:cBhvr>
                                      <p:tavLst>
                                        <p:tav tm="0">
                                          <p:val>
                                            <p:strVal val="1+#ppt_h/2"/>
                                          </p:val>
                                        </p:tav>
                                        <p:tav tm="100000">
                                          <p:val>
                                            <p:strVal val="#ppt_y"/>
                                          </p:val>
                                        </p:tav>
                                      </p:tavLst>
                                    </p:anim>
                                  </p:childTnLst>
                                </p:cTn>
                              </p:par>
                              <p:par>
                                <p:cTn id="59" presetID="2" presetClass="entr" presetSubtype="4" accel="50000" decel="50000" fill="hold" grpId="0" nodeType="withEffect">
                                  <p:stCondLst>
                                    <p:cond delay="0"/>
                                  </p:stCondLst>
                                  <p:childTnLst>
                                    <p:set>
                                      <p:cBhvr>
                                        <p:cTn id="60" dur="1" fill="hold">
                                          <p:stCondLst>
                                            <p:cond delay="0"/>
                                          </p:stCondLst>
                                        </p:cTn>
                                        <p:tgtEl>
                                          <p:spTgt spid="5">
                                            <p:txEl>
                                              <p:pRg st="12" end="12"/>
                                            </p:txEl>
                                          </p:spTgt>
                                        </p:tgtEl>
                                        <p:attrNameLst>
                                          <p:attrName>style.visibility</p:attrName>
                                        </p:attrNameLst>
                                      </p:cBhvr>
                                      <p:to>
                                        <p:strVal val="visible"/>
                                      </p:to>
                                    </p:set>
                                    <p:anim calcmode="lin" valueType="num">
                                      <p:cBhvr additive="base">
                                        <p:cTn id="61" dur="500" fill="hold"/>
                                        <p:tgtEl>
                                          <p:spTgt spid="5">
                                            <p:txEl>
                                              <p:pRg st="12" end="12"/>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5">
                                            <p:txEl>
                                              <p:pRg st="12" end="1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1">
            <a:extLst>
              <a:ext uri="{FF2B5EF4-FFF2-40B4-BE49-F238E27FC236}">
                <a16:creationId xmlns:a16="http://schemas.microsoft.com/office/drawing/2014/main" id="{35626560-BD86-7A43-9190-8F170232F734}"/>
              </a:ext>
            </a:extLst>
          </p:cNvPr>
          <p:cNvSpPr>
            <a:spLocks noGrp="1" noChangeArrowheads="1"/>
          </p:cNvSpPr>
          <p:nvPr>
            <p:ph type="body" idx="1"/>
          </p:nvPr>
        </p:nvSpPr>
        <p:spPr>
          <a:xfrm>
            <a:off x="863600" y="1219200"/>
            <a:ext cx="7823200" cy="5105400"/>
          </a:xfrm>
        </p:spPr>
        <p:txBody>
          <a:bodyPr/>
          <a:lstStyle/>
          <a:p>
            <a:pPr>
              <a:buFontTx/>
              <a:buNone/>
              <a:defRPr/>
            </a:pPr>
            <a:endParaRPr lang="en-US" altLang="en-US" sz="3200" dirty="0"/>
          </a:p>
          <a:p>
            <a:pPr>
              <a:buFontTx/>
              <a:buNone/>
              <a:defRPr/>
            </a:pPr>
            <a:r>
              <a:rPr lang="en-US" altLang="en-US" sz="3200" dirty="0"/>
              <a:t>What makes a good benchmark?</a:t>
            </a:r>
          </a:p>
          <a:p>
            <a:pPr>
              <a:buFontTx/>
              <a:buNone/>
              <a:defRPr/>
            </a:pPr>
            <a:endParaRPr lang="en-US" altLang="en-US" sz="3200" dirty="0"/>
          </a:p>
          <a:p>
            <a:pPr marL="9525" indent="-9525">
              <a:buFontTx/>
              <a:buNone/>
              <a:defRPr/>
            </a:pPr>
            <a:r>
              <a:rPr lang="en-US" altLang="en-US" sz="3200" dirty="0"/>
              <a:t>What do you want to avoid in creating benchmarks?</a:t>
            </a:r>
          </a:p>
        </p:txBody>
      </p:sp>
    </p:spTree>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Rectangle 1">
            <a:extLst>
              <a:ext uri="{FF2B5EF4-FFF2-40B4-BE49-F238E27FC236}">
                <a16:creationId xmlns:a16="http://schemas.microsoft.com/office/drawing/2014/main" id="{8D42906F-3978-184C-A430-D4446F71FA8F}"/>
              </a:ext>
            </a:extLst>
          </p:cNvPr>
          <p:cNvSpPr>
            <a:spLocks noGrp="1" noChangeArrowheads="1"/>
          </p:cNvSpPr>
          <p:nvPr>
            <p:ph type="title"/>
          </p:nvPr>
        </p:nvSpPr>
        <p:spPr/>
        <p:txBody>
          <a:bodyPr/>
          <a:lstStyle/>
          <a:p>
            <a:r>
              <a:rPr lang="en-US" altLang="en-US"/>
              <a:t>Disk Trends</a:t>
            </a:r>
          </a:p>
        </p:txBody>
      </p:sp>
      <p:sp>
        <p:nvSpPr>
          <p:cNvPr id="78850" name="Rectangle 2">
            <a:extLst>
              <a:ext uri="{FF2B5EF4-FFF2-40B4-BE49-F238E27FC236}">
                <a16:creationId xmlns:a16="http://schemas.microsoft.com/office/drawing/2014/main" id="{28549F25-5865-784F-8A55-3601DCA6B8FD}"/>
              </a:ext>
            </a:extLst>
          </p:cNvPr>
          <p:cNvSpPr>
            <a:spLocks noGrp="1" noChangeArrowheads="1"/>
          </p:cNvSpPr>
          <p:nvPr>
            <p:ph type="body" idx="1"/>
          </p:nvPr>
        </p:nvSpPr>
        <p:spPr/>
        <p:txBody>
          <a:bodyPr/>
          <a:lstStyle/>
          <a:p>
            <a:r>
              <a:rPr lang="en-US" altLang="en-US" sz="2000"/>
              <a:t>MapReduce is a programming model for processing vast amounts of data. One of the reasons that it works so well is because it exploits a sweet spot of modern disk drive technology trends. In essence MapReduce works by repeatedly sorting and merging data that is streamed to and from disk at the transfer rate of the disk. Contrast this to accessing data from a relational database that operates at the seek rate of the disk (seeking is the process of moving the disk's head to a particular place on the disk to read or write data).</a:t>
            </a:r>
          </a:p>
          <a:p>
            <a:r>
              <a:rPr lang="en-US" altLang="en-US" sz="2000"/>
              <a:t>So why is this interesting? Well, look at the trends in seek time and transfer rate. Seek time has grown at about 5% a year, whereas transfer rate at about 20%. Seek time is growing more slowly than transfer rate—so it pays to use a model that operates at the transfer rate, which is what MapReduce does. </a:t>
            </a:r>
            <a:endParaRPr lang="en-US" altLang="en-US" sz="2000">
              <a:sym typeface="Helvetica" pitchFamily="2" charset="0"/>
            </a:endParaRPr>
          </a:p>
          <a:p>
            <a:r>
              <a:rPr lang="en-US" altLang="en-US" sz="2000">
                <a:sym typeface="Helvetica" pitchFamily="2" charset="0"/>
                <a:hlinkClick r:id="rId2"/>
              </a:rPr>
              <a:t>http://www.lexemetech.com/2008/03/disks-have-become-tapes.html</a:t>
            </a:r>
            <a:endParaRPr lang="en-US" altLang="en-US" sz="2000">
              <a:sym typeface="Helvetica" pitchFamily="2" charset="0"/>
            </a:endParaRPr>
          </a:p>
        </p:txBody>
      </p:sp>
    </p:spTree>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Rectangle 1">
            <a:extLst>
              <a:ext uri="{FF2B5EF4-FFF2-40B4-BE49-F238E27FC236}">
                <a16:creationId xmlns:a16="http://schemas.microsoft.com/office/drawing/2014/main" id="{1251C353-7332-6745-8859-2FF67A71994E}"/>
              </a:ext>
            </a:extLst>
          </p:cNvPr>
          <p:cNvSpPr>
            <a:spLocks noGrp="1" noChangeArrowheads="1"/>
          </p:cNvSpPr>
          <p:nvPr>
            <p:ph type="title"/>
          </p:nvPr>
        </p:nvSpPr>
        <p:spPr/>
        <p:txBody>
          <a:bodyPr/>
          <a:lstStyle/>
          <a:p>
            <a:r>
              <a:rPr lang="en-US" altLang="en-US"/>
              <a:t>Disk Trends</a:t>
            </a:r>
          </a:p>
        </p:txBody>
      </p:sp>
      <p:sp>
        <p:nvSpPr>
          <p:cNvPr id="79874" name="Rectangle 2">
            <a:extLst>
              <a:ext uri="{FF2B5EF4-FFF2-40B4-BE49-F238E27FC236}">
                <a16:creationId xmlns:a16="http://schemas.microsoft.com/office/drawing/2014/main" id="{1C1BF2E8-27D6-7F45-818E-BC1CBC76126A}"/>
              </a:ext>
            </a:extLst>
          </p:cNvPr>
          <p:cNvSpPr>
            <a:spLocks noGrp="1" noChangeArrowheads="1"/>
          </p:cNvSpPr>
          <p:nvPr>
            <p:ph type="body" idx="1"/>
          </p:nvPr>
        </p:nvSpPr>
        <p:spPr/>
        <p:txBody>
          <a:bodyPr/>
          <a:lstStyle/>
          <a:p>
            <a:r>
              <a:rPr lang="en-US" altLang="en-US" dirty="0"/>
              <a:t>The general point summed up by Jim Gray in an interview in ACM Queue from 2003:</a:t>
            </a:r>
          </a:p>
          <a:p>
            <a:pPr lvl="1">
              <a:buFontTx/>
              <a:buNone/>
            </a:pPr>
            <a:r>
              <a:rPr lang="en-US" altLang="en-US" dirty="0"/>
              <a:t>    ... programmers have to start thinking of the disk as a sequential device rather than a random access device.</a:t>
            </a:r>
          </a:p>
          <a:p>
            <a:endParaRPr lang="en-US" altLang="en-US" dirty="0"/>
          </a:p>
          <a:p>
            <a:r>
              <a:rPr lang="en-US" altLang="en-US" dirty="0"/>
              <a:t>Or the more pithy …</a:t>
            </a:r>
          </a:p>
          <a:p>
            <a:pPr marL="635000" lvl="1" indent="0">
              <a:buNone/>
            </a:pPr>
            <a:r>
              <a:rPr lang="ja-JP" altLang="en-US"/>
              <a:t>“</a:t>
            </a:r>
            <a:r>
              <a:rPr lang="en-US" altLang="ja-JP" dirty="0"/>
              <a:t>Disks have become tapes.</a:t>
            </a:r>
            <a:r>
              <a:rPr lang="ja-JP" altLang="en-US"/>
              <a:t>”</a:t>
            </a:r>
            <a:r>
              <a:rPr lang="en-US" altLang="ja-JP" dirty="0"/>
              <a:t> </a:t>
            </a:r>
            <a:r>
              <a:rPr lang="en-US" altLang="en-US" dirty="0"/>
              <a:t>(Quoted by David DeWitt.)</a:t>
            </a:r>
            <a:endParaRPr lang="en-US" altLang="en-US" dirty="0">
              <a:sym typeface="Helvetica" pitchFamily="2" charset="0"/>
            </a:endParaRPr>
          </a:p>
          <a:p>
            <a:endParaRPr lang="en-US" altLang="en-US" dirty="0">
              <a:sym typeface="Helvetica" pitchFamily="2" charset="0"/>
            </a:endParaRPr>
          </a:p>
          <a:p>
            <a:r>
              <a:rPr lang="en-US" altLang="en-US" dirty="0">
                <a:sym typeface="Helvetica" pitchFamily="2" charset="0"/>
                <a:hlinkClick r:id="rId2"/>
              </a:rPr>
              <a:t>http://www.lexemetech.com/2008/03/disks-have-become-tapes.html</a:t>
            </a:r>
            <a:endParaRPr lang="en-US" altLang="en-US" dirty="0">
              <a:sym typeface="Helvetica" pitchFamily="2" charset="0"/>
            </a:endParaRPr>
          </a:p>
        </p:txBody>
      </p:sp>
    </p:spTree>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Rectangle 1">
            <a:extLst>
              <a:ext uri="{FF2B5EF4-FFF2-40B4-BE49-F238E27FC236}">
                <a16:creationId xmlns:a16="http://schemas.microsoft.com/office/drawing/2014/main" id="{888BE3D4-4B3E-0E4D-8F14-2E3D35AEFE2A}"/>
              </a:ext>
            </a:extLst>
          </p:cNvPr>
          <p:cNvSpPr>
            <a:spLocks noGrp="1" noChangeArrowheads="1"/>
          </p:cNvSpPr>
          <p:nvPr>
            <p:ph type="title"/>
          </p:nvPr>
        </p:nvSpPr>
        <p:spPr/>
        <p:txBody>
          <a:bodyPr/>
          <a:lstStyle/>
          <a:p>
            <a:r>
              <a:rPr lang="en-US" altLang="en-US" sz="2400"/>
              <a:t>Tracking Technology: </a:t>
            </a:r>
            <a:br>
              <a:rPr lang="en-US" altLang="en-US" sz="2400"/>
            </a:br>
            <a:r>
              <a:rPr lang="en-US" altLang="en-US"/>
              <a:t>Performance Trends</a:t>
            </a:r>
          </a:p>
        </p:txBody>
      </p:sp>
      <p:sp>
        <p:nvSpPr>
          <p:cNvPr id="80898" name="Rectangle 2">
            <a:extLst>
              <a:ext uri="{FF2B5EF4-FFF2-40B4-BE49-F238E27FC236}">
                <a16:creationId xmlns:a16="http://schemas.microsoft.com/office/drawing/2014/main" id="{6E5AB737-4A20-0540-8CB6-DE956454F4EA}"/>
              </a:ext>
            </a:extLst>
          </p:cNvPr>
          <p:cNvSpPr>
            <a:spLocks noGrp="1" noChangeArrowheads="1"/>
          </p:cNvSpPr>
          <p:nvPr>
            <p:ph type="body" idx="1"/>
          </p:nvPr>
        </p:nvSpPr>
        <p:spPr>
          <a:xfrm>
            <a:off x="685800" y="1219200"/>
            <a:ext cx="8178800" cy="5105400"/>
          </a:xfrm>
        </p:spPr>
        <p:txBody>
          <a:bodyPr/>
          <a:lstStyle/>
          <a:p>
            <a:r>
              <a:rPr lang="en-US" altLang="en-US" dirty="0"/>
              <a:t>Drill down on four technologies</a:t>
            </a:r>
          </a:p>
          <a:p>
            <a:pPr lvl="1"/>
            <a:r>
              <a:rPr lang="en-US" altLang="en-US" dirty="0"/>
              <a:t>Disks; Memory; Network; Processors</a:t>
            </a:r>
          </a:p>
          <a:p>
            <a:pPr lvl="1"/>
            <a:r>
              <a:rPr lang="en-US" altLang="en-US" dirty="0"/>
              <a:t>~1980 Archaic (Nostalgic) vs. ~2000 Modern (Newer)</a:t>
            </a:r>
          </a:p>
          <a:p>
            <a:pPr lvl="2"/>
            <a:r>
              <a:rPr lang="en-US" altLang="en-US" dirty="0"/>
              <a:t>Performance milestones in each technology</a:t>
            </a:r>
          </a:p>
          <a:p>
            <a:r>
              <a:rPr lang="en-US" altLang="en-US" dirty="0"/>
              <a:t>Compare </a:t>
            </a:r>
            <a:r>
              <a:rPr lang="ja-JP" altLang="en-US"/>
              <a:t>“</a:t>
            </a:r>
            <a:r>
              <a:rPr lang="en-US" altLang="ja-JP" dirty="0"/>
              <a:t>Bandwidth vs. Latency</a:t>
            </a:r>
            <a:r>
              <a:rPr lang="ja-JP" altLang="en-US"/>
              <a:t>”</a:t>
            </a:r>
            <a:r>
              <a:rPr lang="en-US" altLang="ja-JP" dirty="0"/>
              <a:t> improvements in performance over time</a:t>
            </a:r>
          </a:p>
          <a:p>
            <a:r>
              <a:rPr lang="en-US" altLang="en-US" dirty="0"/>
              <a:t>Define</a:t>
            </a:r>
          </a:p>
          <a:p>
            <a:pPr lvl="1"/>
            <a:r>
              <a:rPr lang="en-US" altLang="en-US" dirty="0"/>
              <a:t>Bandwidth: number of events per unit time</a:t>
            </a:r>
          </a:p>
          <a:p>
            <a:pPr lvl="2"/>
            <a:r>
              <a:rPr lang="en-US" altLang="en-US" dirty="0"/>
              <a:t>e.g., </a:t>
            </a:r>
            <a:r>
              <a:rPr lang="en-US" altLang="en-US" dirty="0" err="1"/>
              <a:t>Mbits</a:t>
            </a:r>
            <a:r>
              <a:rPr lang="en-US" altLang="en-US" dirty="0"/>
              <a:t> / second over network, MB / second from disk</a:t>
            </a:r>
          </a:p>
          <a:p>
            <a:pPr lvl="1"/>
            <a:r>
              <a:rPr lang="en-US" altLang="en-US" dirty="0"/>
              <a:t>Latency: elapsed time for a single event</a:t>
            </a:r>
          </a:p>
          <a:p>
            <a:pPr lvl="2"/>
            <a:r>
              <a:rPr lang="en-US" altLang="en-US" dirty="0"/>
              <a:t> e.g., one-way network delay in microseconds, </a:t>
            </a:r>
            <a:br>
              <a:rPr lang="en-US" altLang="en-US" dirty="0"/>
            </a:br>
            <a:r>
              <a:rPr lang="en-US" altLang="en-US" dirty="0"/>
              <a:t>average disk access time in milliseconds</a:t>
            </a:r>
          </a:p>
        </p:txBody>
      </p:sp>
      <p:sp>
        <p:nvSpPr>
          <p:cNvPr id="80899" name="TextBox 2">
            <a:extLst>
              <a:ext uri="{FF2B5EF4-FFF2-40B4-BE49-F238E27FC236}">
                <a16:creationId xmlns:a16="http://schemas.microsoft.com/office/drawing/2014/main" id="{19C1D684-C6F2-F642-ADA2-D7D4E999B965}"/>
              </a:ext>
            </a:extLst>
          </p:cNvPr>
          <p:cNvSpPr txBox="1">
            <a:spLocks noChangeArrowheads="1"/>
          </p:cNvSpPr>
          <p:nvPr/>
        </p:nvSpPr>
        <p:spPr bwMode="auto">
          <a:xfrm>
            <a:off x="429945" y="5852352"/>
            <a:ext cx="829746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400">
                <a:solidFill>
                  <a:schemeClr val="tx1"/>
                </a:solidFill>
                <a:latin typeface="Candara" panose="020E0502030303020204" pitchFamily="34" charset="0"/>
                <a:ea typeface="ＭＳ Ｐゴシック" panose="020B0600070205080204" pitchFamily="34" charset="-128"/>
              </a:defRPr>
            </a:lvl1pPr>
            <a:lvl2pPr marL="742950" indent="-285750">
              <a:spcBef>
                <a:spcPct val="20000"/>
              </a:spcBef>
              <a:buChar char="–"/>
              <a:defRPr sz="2000">
                <a:solidFill>
                  <a:schemeClr val="tx1"/>
                </a:solidFill>
                <a:latin typeface="Candara" panose="020E0502030303020204" pitchFamily="34" charset="0"/>
                <a:ea typeface="ＭＳ Ｐゴシック" panose="020B0600070205080204" pitchFamily="34" charset="-128"/>
              </a:defRPr>
            </a:lvl2pPr>
            <a:lvl3pPr marL="1143000" indent="-228600">
              <a:spcBef>
                <a:spcPct val="20000"/>
              </a:spcBef>
              <a:buChar char="•"/>
              <a:defRPr>
                <a:solidFill>
                  <a:srgbClr val="7F7F7F"/>
                </a:solidFill>
                <a:latin typeface="Candara" panose="020E0502030303020204" pitchFamily="34" charset="0"/>
                <a:ea typeface="ＭＳ Ｐゴシック" panose="020B0600070205080204" pitchFamily="34" charset="-128"/>
              </a:defRPr>
            </a:lvl3pPr>
            <a:lvl4pPr marL="1600200" indent="-228600">
              <a:spcBef>
                <a:spcPct val="20000"/>
              </a:spcBef>
              <a:buChar char="–"/>
              <a:defRPr>
                <a:solidFill>
                  <a:srgbClr val="941651"/>
                </a:solidFill>
                <a:latin typeface="Candara" panose="020E0502030303020204" pitchFamily="34" charset="0"/>
                <a:ea typeface="ＭＳ Ｐゴシック" panose="020B0600070205080204" pitchFamily="34" charset="-128"/>
              </a:defRPr>
            </a:lvl4pPr>
            <a:lvl5pPr marL="2057400" indent="-228600">
              <a:spcBef>
                <a:spcPct val="20000"/>
              </a:spcBef>
              <a:buChar char="»"/>
              <a:defRPr>
                <a:solidFill>
                  <a:srgbClr val="FF9300"/>
                </a:solidFill>
                <a:latin typeface="Candara" panose="020E0502030303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a:solidFill>
                  <a:srgbClr val="FF9300"/>
                </a:solidFill>
                <a:latin typeface="Candara" panose="020E0502030303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a:solidFill>
                  <a:srgbClr val="FF9300"/>
                </a:solidFill>
                <a:latin typeface="Candara" panose="020E0502030303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a:solidFill>
                  <a:srgbClr val="FF9300"/>
                </a:solidFill>
                <a:latin typeface="Candara" panose="020E0502030303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a:solidFill>
                  <a:srgbClr val="FF9300"/>
                </a:solidFill>
                <a:latin typeface="Candara" panose="020E0502030303020204" pitchFamily="34" charset="0"/>
                <a:ea typeface="ＭＳ Ｐゴシック" panose="020B0600070205080204" pitchFamily="34" charset="-128"/>
              </a:defRPr>
            </a:lvl9pPr>
          </a:lstStyle>
          <a:p>
            <a:pPr algn="ctr">
              <a:spcBef>
                <a:spcPct val="0"/>
              </a:spcBef>
              <a:buFontTx/>
              <a:buNone/>
            </a:pPr>
            <a:r>
              <a:rPr lang="en-US" altLang="en-US" sz="1800" dirty="0"/>
              <a:t>D. Patterson, “Latency Lags Bandwidth,” </a:t>
            </a:r>
            <a:r>
              <a:rPr lang="en-US" altLang="en-US" sz="1800" i="1" dirty="0"/>
              <a:t>Communications of the ACM</a:t>
            </a:r>
            <a:r>
              <a:rPr lang="en-US" altLang="en-US" sz="1800" dirty="0"/>
              <a:t>, October 2014</a:t>
            </a:r>
          </a:p>
        </p:txBody>
      </p:sp>
    </p:spTree>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Rectangle 1">
            <a:extLst>
              <a:ext uri="{FF2B5EF4-FFF2-40B4-BE49-F238E27FC236}">
                <a16:creationId xmlns:a16="http://schemas.microsoft.com/office/drawing/2014/main" id="{311EB9E5-90F1-DC4C-A098-FE18D49DE27D}"/>
              </a:ext>
            </a:extLst>
          </p:cNvPr>
          <p:cNvSpPr>
            <a:spLocks noGrp="1" noChangeArrowheads="1"/>
          </p:cNvSpPr>
          <p:nvPr>
            <p:ph type="title"/>
          </p:nvPr>
        </p:nvSpPr>
        <p:spPr>
          <a:xfrm>
            <a:off x="561976" y="246063"/>
            <a:ext cx="8142288" cy="871537"/>
          </a:xfrm>
        </p:spPr>
        <p:txBody>
          <a:bodyPr/>
          <a:lstStyle/>
          <a:p>
            <a:r>
              <a:rPr lang="en-US" altLang="en-US" dirty="0"/>
              <a:t>Disks</a:t>
            </a:r>
            <a:br>
              <a:rPr lang="en-US" altLang="en-US" dirty="0"/>
            </a:br>
            <a:r>
              <a:rPr lang="en-US" altLang="en-US" sz="2400" dirty="0"/>
              <a:t>Archaic (Nostalgic) vs. Modern (Newer)</a:t>
            </a:r>
          </a:p>
        </p:txBody>
      </p:sp>
      <p:sp>
        <p:nvSpPr>
          <p:cNvPr id="81922" name="Rectangle 2">
            <a:extLst>
              <a:ext uri="{FF2B5EF4-FFF2-40B4-BE49-F238E27FC236}">
                <a16:creationId xmlns:a16="http://schemas.microsoft.com/office/drawing/2014/main" id="{AA106A39-03BC-694E-AF83-DAD6556CEBF1}"/>
              </a:ext>
            </a:extLst>
          </p:cNvPr>
          <p:cNvSpPr>
            <a:spLocks noGrp="1" noChangeArrowheads="1"/>
          </p:cNvSpPr>
          <p:nvPr>
            <p:ph sz="half" idx="1"/>
          </p:nvPr>
        </p:nvSpPr>
        <p:spPr>
          <a:xfrm>
            <a:off x="561975" y="1485900"/>
            <a:ext cx="3933825" cy="4838700"/>
          </a:xfrm>
        </p:spPr>
        <p:txBody>
          <a:bodyPr/>
          <a:lstStyle/>
          <a:p>
            <a:r>
              <a:rPr lang="en-US" altLang="en-US" sz="2000"/>
              <a:t>CDC Wren I, 1983</a:t>
            </a:r>
          </a:p>
          <a:p>
            <a:r>
              <a:rPr lang="en-US" altLang="en-US" sz="2000"/>
              <a:t>3600 RPM</a:t>
            </a:r>
          </a:p>
          <a:p>
            <a:r>
              <a:rPr lang="en-US" altLang="en-US" sz="2000"/>
              <a:t>0.03 GBytes capacity</a:t>
            </a:r>
          </a:p>
          <a:p>
            <a:r>
              <a:rPr lang="en-US" altLang="en-US" sz="2000"/>
              <a:t>Tracks/Inch: 800 </a:t>
            </a:r>
          </a:p>
          <a:p>
            <a:r>
              <a:rPr lang="en-US" altLang="en-US" sz="2000"/>
              <a:t>Bits/Inch: 9550 </a:t>
            </a:r>
          </a:p>
          <a:p>
            <a:r>
              <a:rPr lang="en-US" altLang="en-US" sz="2000"/>
              <a:t>Three 5.25</a:t>
            </a:r>
            <a:r>
              <a:rPr lang="ja-JP" altLang="en-US" sz="2000"/>
              <a:t>”</a:t>
            </a:r>
            <a:r>
              <a:rPr lang="en-US" altLang="ja-JP" sz="2000"/>
              <a:t> platters</a:t>
            </a:r>
          </a:p>
          <a:p>
            <a:endParaRPr lang="en-US" altLang="en-US" sz="2000"/>
          </a:p>
          <a:p>
            <a:r>
              <a:rPr lang="en-US" altLang="en-US" sz="2000"/>
              <a:t>Bandwidth: 0.6 MBytes/sec</a:t>
            </a:r>
          </a:p>
          <a:p>
            <a:r>
              <a:rPr lang="en-US" altLang="en-US" sz="2000"/>
              <a:t>Latency: 48.3 ms</a:t>
            </a:r>
          </a:p>
          <a:p>
            <a:r>
              <a:rPr lang="en-US" altLang="en-US" sz="2000"/>
              <a:t>Cache: none</a:t>
            </a:r>
          </a:p>
          <a:p>
            <a:pPr>
              <a:buFontTx/>
              <a:buNone/>
            </a:pPr>
            <a:br>
              <a:rPr lang="en-US" altLang="en-US" sz="2000"/>
            </a:br>
            <a:endParaRPr lang="en-US" altLang="en-US" sz="2000"/>
          </a:p>
        </p:txBody>
      </p:sp>
      <p:sp>
        <p:nvSpPr>
          <p:cNvPr id="81923" name="Content Placeholder 5">
            <a:extLst>
              <a:ext uri="{FF2B5EF4-FFF2-40B4-BE49-F238E27FC236}">
                <a16:creationId xmlns:a16="http://schemas.microsoft.com/office/drawing/2014/main" id="{BBD5B040-C52C-C640-99E9-887EED3B71B0}"/>
              </a:ext>
            </a:extLst>
          </p:cNvPr>
          <p:cNvSpPr>
            <a:spLocks noGrp="1" noChangeArrowheads="1"/>
          </p:cNvSpPr>
          <p:nvPr>
            <p:ph sz="half" idx="2"/>
          </p:nvPr>
        </p:nvSpPr>
        <p:spPr>
          <a:xfrm>
            <a:off x="4308953" y="1485900"/>
            <a:ext cx="4679973" cy="4838700"/>
          </a:xfrm>
        </p:spPr>
        <p:txBody>
          <a:bodyPr/>
          <a:lstStyle/>
          <a:p>
            <a:r>
              <a:rPr lang="en-US" altLang="en-US" sz="2000" dirty="0"/>
              <a:t>Seagate 373453, 2003</a:t>
            </a:r>
          </a:p>
          <a:p>
            <a:r>
              <a:rPr lang="en-US" altLang="en-US" sz="2000" dirty="0"/>
              <a:t>15000 RPM 		(4X)</a:t>
            </a:r>
          </a:p>
          <a:p>
            <a:r>
              <a:rPr lang="en-US" altLang="en-US" sz="2000" dirty="0"/>
              <a:t>73.4 </a:t>
            </a:r>
            <a:r>
              <a:rPr lang="en-US" altLang="en-US" sz="2000" dirty="0" err="1"/>
              <a:t>GBytes</a:t>
            </a:r>
            <a:r>
              <a:rPr lang="en-US" altLang="en-US" sz="2000" dirty="0"/>
              <a:t> 		(2500X)</a:t>
            </a:r>
          </a:p>
          <a:p>
            <a:r>
              <a:rPr lang="en-US" altLang="en-US" sz="2000" dirty="0"/>
              <a:t>Tracks/Inch: 64000	(80X)</a:t>
            </a:r>
          </a:p>
          <a:p>
            <a:r>
              <a:rPr lang="en-US" altLang="en-US" sz="2000" dirty="0"/>
              <a:t>Bits/Inch: 533,000	(60X)</a:t>
            </a:r>
          </a:p>
          <a:p>
            <a:r>
              <a:rPr lang="en-US" altLang="en-US" sz="2000" dirty="0"/>
              <a:t>Four 2.5</a:t>
            </a:r>
            <a:r>
              <a:rPr lang="ja-JP" altLang="en-US" sz="2000"/>
              <a:t>”</a:t>
            </a:r>
            <a:r>
              <a:rPr lang="en-US" altLang="ja-JP" sz="2000" dirty="0"/>
              <a:t> platters</a:t>
            </a:r>
          </a:p>
          <a:p>
            <a:pPr marL="571500" indent="0">
              <a:spcBef>
                <a:spcPts val="0"/>
              </a:spcBef>
              <a:spcAft>
                <a:spcPts val="24"/>
              </a:spcAft>
              <a:buNone/>
            </a:pPr>
            <a:r>
              <a:rPr lang="en-US" altLang="ja-JP" sz="2000" dirty="0"/>
              <a:t>(in 3.5</a:t>
            </a:r>
            <a:r>
              <a:rPr lang="ja-JP" altLang="en-US" sz="2000"/>
              <a:t>”</a:t>
            </a:r>
            <a:r>
              <a:rPr lang="en-US" altLang="ja-JP" sz="2000" dirty="0"/>
              <a:t> form factor)</a:t>
            </a:r>
            <a:endParaRPr lang="en-US" altLang="en-US" sz="2000" dirty="0"/>
          </a:p>
          <a:p>
            <a:pPr>
              <a:spcBef>
                <a:spcPts val="900"/>
              </a:spcBef>
            </a:pPr>
            <a:r>
              <a:rPr lang="en-US" altLang="en-US" sz="2000" dirty="0"/>
              <a:t>BW: 86 MB/sec 	(140X)</a:t>
            </a:r>
          </a:p>
          <a:p>
            <a:r>
              <a:rPr lang="en-US" altLang="en-US" sz="2000" dirty="0"/>
              <a:t>Latency:  5.7 </a:t>
            </a:r>
            <a:r>
              <a:rPr lang="en-US" altLang="en-US" sz="2000" dirty="0" err="1"/>
              <a:t>ms</a:t>
            </a:r>
            <a:r>
              <a:rPr lang="en-US" altLang="en-US" sz="2000" dirty="0"/>
              <a:t> 	(8X)</a:t>
            </a:r>
          </a:p>
          <a:p>
            <a:r>
              <a:rPr lang="en-US" altLang="en-US" sz="2000" dirty="0"/>
              <a:t>Cache: 8 MB</a:t>
            </a:r>
          </a:p>
        </p:txBody>
      </p:sp>
      <p:sp>
        <p:nvSpPr>
          <p:cNvPr id="81924" name="TextBox 4">
            <a:extLst>
              <a:ext uri="{FF2B5EF4-FFF2-40B4-BE49-F238E27FC236}">
                <a16:creationId xmlns:a16="http://schemas.microsoft.com/office/drawing/2014/main" id="{22EE2945-DAE0-D045-AA8C-521DC7342D35}"/>
              </a:ext>
            </a:extLst>
          </p:cNvPr>
          <p:cNvSpPr txBox="1">
            <a:spLocks noChangeArrowheads="1"/>
          </p:cNvSpPr>
          <p:nvPr/>
        </p:nvSpPr>
        <p:spPr bwMode="auto">
          <a:xfrm>
            <a:off x="417419" y="5827300"/>
            <a:ext cx="829746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400">
                <a:solidFill>
                  <a:schemeClr val="tx1"/>
                </a:solidFill>
                <a:latin typeface="Candara" panose="020E0502030303020204" pitchFamily="34" charset="0"/>
                <a:ea typeface="ＭＳ Ｐゴシック" panose="020B0600070205080204" pitchFamily="34" charset="-128"/>
              </a:defRPr>
            </a:lvl1pPr>
            <a:lvl2pPr marL="742950" indent="-285750">
              <a:spcBef>
                <a:spcPct val="20000"/>
              </a:spcBef>
              <a:buChar char="–"/>
              <a:defRPr sz="2000">
                <a:solidFill>
                  <a:schemeClr val="tx1"/>
                </a:solidFill>
                <a:latin typeface="Candara" panose="020E0502030303020204" pitchFamily="34" charset="0"/>
                <a:ea typeface="ＭＳ Ｐゴシック" panose="020B0600070205080204" pitchFamily="34" charset="-128"/>
              </a:defRPr>
            </a:lvl2pPr>
            <a:lvl3pPr marL="1143000" indent="-228600">
              <a:spcBef>
                <a:spcPct val="20000"/>
              </a:spcBef>
              <a:buChar char="•"/>
              <a:defRPr>
                <a:solidFill>
                  <a:srgbClr val="7F7F7F"/>
                </a:solidFill>
                <a:latin typeface="Candara" panose="020E0502030303020204" pitchFamily="34" charset="0"/>
                <a:ea typeface="ＭＳ Ｐゴシック" panose="020B0600070205080204" pitchFamily="34" charset="-128"/>
              </a:defRPr>
            </a:lvl3pPr>
            <a:lvl4pPr marL="1600200" indent="-228600">
              <a:spcBef>
                <a:spcPct val="20000"/>
              </a:spcBef>
              <a:buChar char="–"/>
              <a:defRPr>
                <a:solidFill>
                  <a:srgbClr val="941651"/>
                </a:solidFill>
                <a:latin typeface="Candara" panose="020E0502030303020204" pitchFamily="34" charset="0"/>
                <a:ea typeface="ＭＳ Ｐゴシック" panose="020B0600070205080204" pitchFamily="34" charset="-128"/>
              </a:defRPr>
            </a:lvl4pPr>
            <a:lvl5pPr marL="2057400" indent="-228600">
              <a:spcBef>
                <a:spcPct val="20000"/>
              </a:spcBef>
              <a:buChar char="»"/>
              <a:defRPr>
                <a:solidFill>
                  <a:srgbClr val="FF9300"/>
                </a:solidFill>
                <a:latin typeface="Candara" panose="020E0502030303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a:solidFill>
                  <a:srgbClr val="FF9300"/>
                </a:solidFill>
                <a:latin typeface="Candara" panose="020E0502030303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a:solidFill>
                  <a:srgbClr val="FF9300"/>
                </a:solidFill>
                <a:latin typeface="Candara" panose="020E0502030303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a:solidFill>
                  <a:srgbClr val="FF9300"/>
                </a:solidFill>
                <a:latin typeface="Candara" panose="020E0502030303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a:solidFill>
                  <a:srgbClr val="FF9300"/>
                </a:solidFill>
                <a:latin typeface="Candara" panose="020E0502030303020204" pitchFamily="34" charset="0"/>
                <a:ea typeface="ＭＳ Ｐゴシック" panose="020B0600070205080204" pitchFamily="34" charset="-128"/>
              </a:defRPr>
            </a:lvl9pPr>
          </a:lstStyle>
          <a:p>
            <a:pPr algn="ctr">
              <a:spcBef>
                <a:spcPct val="0"/>
              </a:spcBef>
              <a:buFontTx/>
              <a:buNone/>
            </a:pPr>
            <a:r>
              <a:rPr lang="en-US" altLang="en-US" sz="1800" dirty="0"/>
              <a:t>D. Patterson, “Latency Lags Bandwidth,” </a:t>
            </a:r>
            <a:r>
              <a:rPr lang="en-US" altLang="en-US" sz="1800" i="1" dirty="0"/>
              <a:t>Communications of the ACM</a:t>
            </a:r>
            <a:r>
              <a:rPr lang="en-US" altLang="en-US" sz="1800" dirty="0"/>
              <a:t>, October 2014</a:t>
            </a:r>
          </a:p>
        </p:txBody>
      </p:sp>
    </p:spTree>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Rectangle 1">
            <a:extLst>
              <a:ext uri="{FF2B5EF4-FFF2-40B4-BE49-F238E27FC236}">
                <a16:creationId xmlns:a16="http://schemas.microsoft.com/office/drawing/2014/main" id="{90EE8690-3805-3C40-86CD-EBA0E57E38BF}"/>
              </a:ext>
            </a:extLst>
          </p:cNvPr>
          <p:cNvSpPr>
            <a:spLocks noGrp="1" noChangeArrowheads="1"/>
          </p:cNvSpPr>
          <p:nvPr>
            <p:ph type="title"/>
          </p:nvPr>
        </p:nvSpPr>
        <p:spPr>
          <a:xfrm>
            <a:off x="293689" y="371475"/>
            <a:ext cx="8574738" cy="762000"/>
          </a:xfrm>
        </p:spPr>
        <p:txBody>
          <a:bodyPr/>
          <a:lstStyle/>
          <a:p>
            <a:pPr algn="r"/>
            <a:r>
              <a:rPr lang="en-US" altLang="en-US" dirty="0"/>
              <a:t>Disk Latency vs. Bandwidth</a:t>
            </a:r>
          </a:p>
        </p:txBody>
      </p:sp>
      <p:sp>
        <p:nvSpPr>
          <p:cNvPr id="82946" name="Rectangle 2">
            <a:extLst>
              <a:ext uri="{FF2B5EF4-FFF2-40B4-BE49-F238E27FC236}">
                <a16:creationId xmlns:a16="http://schemas.microsoft.com/office/drawing/2014/main" id="{C6A26750-506F-3841-9B6F-7A9CBE506DA5}"/>
              </a:ext>
            </a:extLst>
          </p:cNvPr>
          <p:cNvSpPr>
            <a:spLocks noGrp="1" noChangeArrowheads="1"/>
          </p:cNvSpPr>
          <p:nvPr>
            <p:ph type="body" idx="1"/>
          </p:nvPr>
        </p:nvSpPr>
        <p:spPr>
          <a:xfrm>
            <a:off x="4572000" y="1422400"/>
            <a:ext cx="4127500" cy="4902200"/>
          </a:xfrm>
        </p:spPr>
        <p:txBody>
          <a:bodyPr/>
          <a:lstStyle/>
          <a:p>
            <a:r>
              <a:rPr lang="en-US" altLang="en-US" dirty="0"/>
              <a:t>Disk: 3600, 5400, 7200, 10000, 15000 RPM (8x, 143x)</a:t>
            </a:r>
          </a:p>
          <a:p>
            <a:endParaRPr lang="en-US" altLang="en-US" dirty="0"/>
          </a:p>
          <a:p>
            <a:pPr lvl="1"/>
            <a:r>
              <a:rPr lang="en-US" altLang="en-US" dirty="0"/>
              <a:t>latency = simple operation w/o contention</a:t>
            </a:r>
          </a:p>
          <a:p>
            <a:pPr lvl="1"/>
            <a:r>
              <a:rPr lang="en-US" altLang="en-US" dirty="0"/>
              <a:t>bandwidth (BW) = best case</a:t>
            </a:r>
          </a:p>
        </p:txBody>
      </p:sp>
      <p:pic>
        <p:nvPicPr>
          <p:cNvPr id="82947" name="Picture 3">
            <a:extLst>
              <a:ext uri="{FF2B5EF4-FFF2-40B4-BE49-F238E27FC236}">
                <a16:creationId xmlns:a16="http://schemas.microsoft.com/office/drawing/2014/main" id="{4F86FE5F-E39E-D040-BBB0-8DE85B9177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285" y="556735"/>
            <a:ext cx="3943350" cy="4833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82948" name="TextBox 4">
            <a:extLst>
              <a:ext uri="{FF2B5EF4-FFF2-40B4-BE49-F238E27FC236}">
                <a16:creationId xmlns:a16="http://schemas.microsoft.com/office/drawing/2014/main" id="{A271F83A-C31E-A14B-BDD8-39874A4E0376}"/>
              </a:ext>
            </a:extLst>
          </p:cNvPr>
          <p:cNvSpPr txBox="1">
            <a:spLocks noChangeArrowheads="1"/>
          </p:cNvSpPr>
          <p:nvPr/>
        </p:nvSpPr>
        <p:spPr bwMode="auto">
          <a:xfrm>
            <a:off x="392367" y="5827300"/>
            <a:ext cx="829746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400">
                <a:solidFill>
                  <a:schemeClr val="tx1"/>
                </a:solidFill>
                <a:latin typeface="Candara" panose="020E0502030303020204" pitchFamily="34" charset="0"/>
                <a:ea typeface="ＭＳ Ｐゴシック" panose="020B0600070205080204" pitchFamily="34" charset="-128"/>
              </a:defRPr>
            </a:lvl1pPr>
            <a:lvl2pPr marL="742950" indent="-285750">
              <a:spcBef>
                <a:spcPct val="20000"/>
              </a:spcBef>
              <a:buChar char="–"/>
              <a:defRPr sz="2000">
                <a:solidFill>
                  <a:schemeClr val="tx1"/>
                </a:solidFill>
                <a:latin typeface="Candara" panose="020E0502030303020204" pitchFamily="34" charset="0"/>
                <a:ea typeface="ＭＳ Ｐゴシック" panose="020B0600070205080204" pitchFamily="34" charset="-128"/>
              </a:defRPr>
            </a:lvl2pPr>
            <a:lvl3pPr marL="1143000" indent="-228600">
              <a:spcBef>
                <a:spcPct val="20000"/>
              </a:spcBef>
              <a:buChar char="•"/>
              <a:defRPr>
                <a:solidFill>
                  <a:srgbClr val="7F7F7F"/>
                </a:solidFill>
                <a:latin typeface="Candara" panose="020E0502030303020204" pitchFamily="34" charset="0"/>
                <a:ea typeface="ＭＳ Ｐゴシック" panose="020B0600070205080204" pitchFamily="34" charset="-128"/>
              </a:defRPr>
            </a:lvl3pPr>
            <a:lvl4pPr marL="1600200" indent="-228600">
              <a:spcBef>
                <a:spcPct val="20000"/>
              </a:spcBef>
              <a:buChar char="–"/>
              <a:defRPr>
                <a:solidFill>
                  <a:srgbClr val="941651"/>
                </a:solidFill>
                <a:latin typeface="Candara" panose="020E0502030303020204" pitchFamily="34" charset="0"/>
                <a:ea typeface="ＭＳ Ｐゴシック" panose="020B0600070205080204" pitchFamily="34" charset="-128"/>
              </a:defRPr>
            </a:lvl4pPr>
            <a:lvl5pPr marL="2057400" indent="-228600">
              <a:spcBef>
                <a:spcPct val="20000"/>
              </a:spcBef>
              <a:buChar char="»"/>
              <a:defRPr>
                <a:solidFill>
                  <a:srgbClr val="FF9300"/>
                </a:solidFill>
                <a:latin typeface="Candara" panose="020E0502030303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a:solidFill>
                  <a:srgbClr val="FF9300"/>
                </a:solidFill>
                <a:latin typeface="Candara" panose="020E0502030303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a:solidFill>
                  <a:srgbClr val="FF9300"/>
                </a:solidFill>
                <a:latin typeface="Candara" panose="020E0502030303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a:solidFill>
                  <a:srgbClr val="FF9300"/>
                </a:solidFill>
                <a:latin typeface="Candara" panose="020E0502030303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a:solidFill>
                  <a:srgbClr val="FF9300"/>
                </a:solidFill>
                <a:latin typeface="Candara" panose="020E0502030303020204" pitchFamily="34" charset="0"/>
                <a:ea typeface="ＭＳ Ｐゴシック" panose="020B0600070205080204" pitchFamily="34" charset="-128"/>
              </a:defRPr>
            </a:lvl9pPr>
          </a:lstStyle>
          <a:p>
            <a:pPr algn="ctr">
              <a:spcBef>
                <a:spcPct val="0"/>
              </a:spcBef>
              <a:buFontTx/>
              <a:buNone/>
            </a:pPr>
            <a:r>
              <a:rPr lang="en-US" altLang="en-US" sz="1800" dirty="0"/>
              <a:t>D. Patterson, “Latency Lags Bandwidth,” </a:t>
            </a:r>
            <a:r>
              <a:rPr lang="en-US" altLang="en-US" sz="1800" i="1" dirty="0"/>
              <a:t>Communications of the ACM</a:t>
            </a:r>
            <a:r>
              <a:rPr lang="en-US" altLang="en-US" sz="1800" dirty="0"/>
              <a:t>, October 2014</a:t>
            </a:r>
          </a:p>
        </p:txBody>
      </p:sp>
    </p:spTree>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Rectangle 1">
            <a:extLst>
              <a:ext uri="{FF2B5EF4-FFF2-40B4-BE49-F238E27FC236}">
                <a16:creationId xmlns:a16="http://schemas.microsoft.com/office/drawing/2014/main" id="{6675780A-29B8-2041-B636-A5885B6A89A9}"/>
              </a:ext>
            </a:extLst>
          </p:cNvPr>
          <p:cNvSpPr>
            <a:spLocks noGrp="1" noChangeArrowheads="1"/>
          </p:cNvSpPr>
          <p:nvPr>
            <p:ph type="title"/>
          </p:nvPr>
        </p:nvSpPr>
        <p:spPr>
          <a:xfrm>
            <a:off x="463463" y="371475"/>
            <a:ext cx="8141918" cy="918706"/>
          </a:xfrm>
        </p:spPr>
        <p:txBody>
          <a:bodyPr/>
          <a:lstStyle/>
          <a:p>
            <a:r>
              <a:rPr lang="en-US" altLang="en-US" dirty="0"/>
              <a:t>Memory:</a:t>
            </a:r>
            <a:br>
              <a:rPr lang="en-US" altLang="en-US" dirty="0"/>
            </a:br>
            <a:r>
              <a:rPr lang="en-US" altLang="en-US" sz="2400" dirty="0"/>
              <a:t>Archaic (Nostalgic) vs. Modern (Newer)</a:t>
            </a:r>
          </a:p>
        </p:txBody>
      </p:sp>
      <p:sp>
        <p:nvSpPr>
          <p:cNvPr id="84994" name="Rectangle 2">
            <a:extLst>
              <a:ext uri="{FF2B5EF4-FFF2-40B4-BE49-F238E27FC236}">
                <a16:creationId xmlns:a16="http://schemas.microsoft.com/office/drawing/2014/main" id="{2A686733-6DDA-E145-93EF-DB84F2C07F66}"/>
              </a:ext>
            </a:extLst>
          </p:cNvPr>
          <p:cNvSpPr>
            <a:spLocks noGrp="1" noChangeArrowheads="1"/>
          </p:cNvSpPr>
          <p:nvPr>
            <p:ph sz="half" idx="1"/>
          </p:nvPr>
        </p:nvSpPr>
        <p:spPr>
          <a:xfrm>
            <a:off x="561975" y="1562100"/>
            <a:ext cx="4210441" cy="4762500"/>
          </a:xfrm>
        </p:spPr>
        <p:txBody>
          <a:bodyPr/>
          <a:lstStyle/>
          <a:p>
            <a:r>
              <a:rPr lang="en-US" altLang="en-US" sz="2000" dirty="0"/>
              <a:t>1980 DRAM </a:t>
            </a:r>
            <a:br>
              <a:rPr lang="en-US" altLang="en-US" sz="2000" dirty="0"/>
            </a:br>
            <a:r>
              <a:rPr lang="en-US" altLang="en-US" sz="2000" dirty="0"/>
              <a:t>(asynchronous)</a:t>
            </a:r>
          </a:p>
          <a:p>
            <a:r>
              <a:rPr lang="en-US" altLang="en-US" sz="2000" dirty="0"/>
              <a:t>0.06 </a:t>
            </a:r>
            <a:r>
              <a:rPr lang="en-US" altLang="en-US" sz="2000" dirty="0" err="1"/>
              <a:t>Mbits</a:t>
            </a:r>
            <a:r>
              <a:rPr lang="en-US" altLang="en-US" sz="2000" dirty="0"/>
              <a:t>/chip</a:t>
            </a:r>
          </a:p>
          <a:p>
            <a:r>
              <a:rPr lang="en-US" altLang="en-US" sz="2000" dirty="0"/>
              <a:t>64,000 </a:t>
            </a:r>
            <a:r>
              <a:rPr lang="en-US" altLang="en-US" sz="2000" dirty="0" err="1"/>
              <a:t>xtors</a:t>
            </a:r>
            <a:r>
              <a:rPr lang="en-US" altLang="en-US" sz="2000" dirty="0"/>
              <a:t>, 35 mm</a:t>
            </a:r>
            <a:r>
              <a:rPr lang="en-US" altLang="en-US" sz="2000" baseline="30000" dirty="0"/>
              <a:t>2</a:t>
            </a:r>
          </a:p>
          <a:p>
            <a:r>
              <a:rPr lang="en-US" altLang="en-US" sz="2000" dirty="0"/>
              <a:t>16b data bus/module, 16 pins/chip</a:t>
            </a:r>
          </a:p>
          <a:p>
            <a:pPr marL="0" indent="0">
              <a:buNone/>
            </a:pPr>
            <a:endParaRPr lang="en-US" altLang="en-US" sz="2000" dirty="0"/>
          </a:p>
          <a:p>
            <a:r>
              <a:rPr lang="en-US" altLang="en-US" sz="2000" dirty="0"/>
              <a:t>13 Mbytes/sec</a:t>
            </a:r>
          </a:p>
          <a:p>
            <a:r>
              <a:rPr lang="en-US" altLang="en-US" sz="2000" dirty="0"/>
              <a:t>Latency: 225 ns</a:t>
            </a:r>
          </a:p>
          <a:p>
            <a:r>
              <a:rPr lang="en-US" altLang="en-US" sz="2000" dirty="0"/>
              <a:t>(No block transfer)</a:t>
            </a:r>
          </a:p>
        </p:txBody>
      </p:sp>
      <p:sp>
        <p:nvSpPr>
          <p:cNvPr id="84995" name="Content Placeholder 5">
            <a:extLst>
              <a:ext uri="{FF2B5EF4-FFF2-40B4-BE49-F238E27FC236}">
                <a16:creationId xmlns:a16="http://schemas.microsoft.com/office/drawing/2014/main" id="{DD0E6A7C-2D13-C64F-9E1C-9C9865CD7AFB}"/>
              </a:ext>
            </a:extLst>
          </p:cNvPr>
          <p:cNvSpPr>
            <a:spLocks noGrp="1" noChangeArrowheads="1"/>
          </p:cNvSpPr>
          <p:nvPr>
            <p:ph sz="half" idx="2"/>
          </p:nvPr>
        </p:nvSpPr>
        <p:spPr>
          <a:xfrm>
            <a:off x="4648200" y="1562100"/>
            <a:ext cx="4495800" cy="4762500"/>
          </a:xfrm>
        </p:spPr>
        <p:txBody>
          <a:bodyPr/>
          <a:lstStyle/>
          <a:p>
            <a:r>
              <a:rPr lang="en-US" altLang="en-US" sz="2000" dirty="0"/>
              <a:t>2000 Double Data Rate </a:t>
            </a:r>
            <a:r>
              <a:rPr lang="en-US" altLang="en-US" sz="2000" dirty="0" err="1"/>
              <a:t>Synchr</a:t>
            </a:r>
            <a:r>
              <a:rPr lang="en-US" altLang="en-US" sz="2000" dirty="0"/>
              <a:t>. (clocked) DRAM</a:t>
            </a:r>
          </a:p>
          <a:p>
            <a:r>
              <a:rPr lang="en-US" altLang="en-US" sz="2000" dirty="0"/>
              <a:t>256 Mb/chip		(4000X)</a:t>
            </a:r>
          </a:p>
          <a:p>
            <a:r>
              <a:rPr lang="en-US" altLang="en-US" sz="2000" dirty="0"/>
              <a:t>256M </a:t>
            </a:r>
            <a:r>
              <a:rPr lang="en-US" altLang="en-US" sz="2000" dirty="0" err="1"/>
              <a:t>xtors</a:t>
            </a:r>
            <a:r>
              <a:rPr lang="en-US" altLang="en-US" sz="2000" dirty="0"/>
              <a:t>, 204 mm</a:t>
            </a:r>
            <a:r>
              <a:rPr lang="en-US" altLang="en-US" sz="2000" baseline="30000" dirty="0"/>
              <a:t>2</a:t>
            </a:r>
          </a:p>
          <a:p>
            <a:r>
              <a:rPr lang="en-US" altLang="en-US" sz="2000" dirty="0"/>
              <a:t>64b data bus / DIMM, 66 pins/chip	 		(4X)</a:t>
            </a:r>
          </a:p>
          <a:p>
            <a:r>
              <a:rPr lang="en-US" altLang="en-US" sz="2000" dirty="0"/>
              <a:t>1600 MB/sec		(120X)</a:t>
            </a:r>
          </a:p>
          <a:p>
            <a:r>
              <a:rPr lang="en-US" altLang="en-US" sz="2000" dirty="0"/>
              <a:t>Latency: 52 ns	(4X)</a:t>
            </a:r>
          </a:p>
          <a:p>
            <a:r>
              <a:rPr lang="en-US" altLang="en-US" sz="2000" dirty="0"/>
              <a:t>Block transfers (page mode)</a:t>
            </a:r>
          </a:p>
          <a:p>
            <a:endParaRPr lang="en-US" altLang="en-US" sz="2000" dirty="0"/>
          </a:p>
        </p:txBody>
      </p:sp>
      <p:sp>
        <p:nvSpPr>
          <p:cNvPr id="84996" name="TextBox 4">
            <a:extLst>
              <a:ext uri="{FF2B5EF4-FFF2-40B4-BE49-F238E27FC236}">
                <a16:creationId xmlns:a16="http://schemas.microsoft.com/office/drawing/2014/main" id="{32A30613-8319-AE4E-A462-37D5B4D87118}"/>
              </a:ext>
            </a:extLst>
          </p:cNvPr>
          <p:cNvSpPr txBox="1">
            <a:spLocks noChangeArrowheads="1"/>
          </p:cNvSpPr>
          <p:nvPr/>
        </p:nvSpPr>
        <p:spPr bwMode="auto">
          <a:xfrm>
            <a:off x="404893" y="5839826"/>
            <a:ext cx="829746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400">
                <a:solidFill>
                  <a:schemeClr val="tx1"/>
                </a:solidFill>
                <a:latin typeface="Candara" panose="020E0502030303020204" pitchFamily="34" charset="0"/>
                <a:ea typeface="ＭＳ Ｐゴシック" panose="020B0600070205080204" pitchFamily="34" charset="-128"/>
              </a:defRPr>
            </a:lvl1pPr>
            <a:lvl2pPr marL="742950" indent="-285750">
              <a:spcBef>
                <a:spcPct val="20000"/>
              </a:spcBef>
              <a:buChar char="–"/>
              <a:defRPr sz="2000">
                <a:solidFill>
                  <a:schemeClr val="tx1"/>
                </a:solidFill>
                <a:latin typeface="Candara" panose="020E0502030303020204" pitchFamily="34" charset="0"/>
                <a:ea typeface="ＭＳ Ｐゴシック" panose="020B0600070205080204" pitchFamily="34" charset="-128"/>
              </a:defRPr>
            </a:lvl2pPr>
            <a:lvl3pPr marL="1143000" indent="-228600">
              <a:spcBef>
                <a:spcPct val="20000"/>
              </a:spcBef>
              <a:buChar char="•"/>
              <a:defRPr>
                <a:solidFill>
                  <a:srgbClr val="7F7F7F"/>
                </a:solidFill>
                <a:latin typeface="Candara" panose="020E0502030303020204" pitchFamily="34" charset="0"/>
                <a:ea typeface="ＭＳ Ｐゴシック" panose="020B0600070205080204" pitchFamily="34" charset="-128"/>
              </a:defRPr>
            </a:lvl3pPr>
            <a:lvl4pPr marL="1600200" indent="-228600">
              <a:spcBef>
                <a:spcPct val="20000"/>
              </a:spcBef>
              <a:buChar char="–"/>
              <a:defRPr>
                <a:solidFill>
                  <a:srgbClr val="941651"/>
                </a:solidFill>
                <a:latin typeface="Candara" panose="020E0502030303020204" pitchFamily="34" charset="0"/>
                <a:ea typeface="ＭＳ Ｐゴシック" panose="020B0600070205080204" pitchFamily="34" charset="-128"/>
              </a:defRPr>
            </a:lvl4pPr>
            <a:lvl5pPr marL="2057400" indent="-228600">
              <a:spcBef>
                <a:spcPct val="20000"/>
              </a:spcBef>
              <a:buChar char="»"/>
              <a:defRPr>
                <a:solidFill>
                  <a:srgbClr val="FF9300"/>
                </a:solidFill>
                <a:latin typeface="Candara" panose="020E0502030303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a:solidFill>
                  <a:srgbClr val="FF9300"/>
                </a:solidFill>
                <a:latin typeface="Candara" panose="020E0502030303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a:solidFill>
                  <a:srgbClr val="FF9300"/>
                </a:solidFill>
                <a:latin typeface="Candara" panose="020E0502030303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a:solidFill>
                  <a:srgbClr val="FF9300"/>
                </a:solidFill>
                <a:latin typeface="Candara" panose="020E0502030303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a:solidFill>
                  <a:srgbClr val="FF9300"/>
                </a:solidFill>
                <a:latin typeface="Candara" panose="020E0502030303020204" pitchFamily="34" charset="0"/>
                <a:ea typeface="ＭＳ Ｐゴシック" panose="020B0600070205080204" pitchFamily="34" charset="-128"/>
              </a:defRPr>
            </a:lvl9pPr>
          </a:lstStyle>
          <a:p>
            <a:pPr algn="ctr">
              <a:spcBef>
                <a:spcPct val="0"/>
              </a:spcBef>
              <a:buFontTx/>
              <a:buNone/>
            </a:pPr>
            <a:r>
              <a:rPr lang="en-US" altLang="en-US" sz="1800" dirty="0"/>
              <a:t>D. Patterson, “Latency Lags Bandwidth,” </a:t>
            </a:r>
            <a:r>
              <a:rPr lang="en-US" altLang="en-US" sz="1800" i="1" dirty="0"/>
              <a:t>Communications of the ACM</a:t>
            </a:r>
            <a:r>
              <a:rPr lang="en-US" altLang="en-US" sz="1800" dirty="0"/>
              <a:t>, October 2014</a:t>
            </a:r>
          </a:p>
        </p:txBody>
      </p:sp>
    </p:spTree>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Rectangle 1">
            <a:extLst>
              <a:ext uri="{FF2B5EF4-FFF2-40B4-BE49-F238E27FC236}">
                <a16:creationId xmlns:a16="http://schemas.microsoft.com/office/drawing/2014/main" id="{3858341F-6A6D-C340-9F3E-6D6B712280AE}"/>
              </a:ext>
            </a:extLst>
          </p:cNvPr>
          <p:cNvSpPr>
            <a:spLocks noGrp="1" noChangeArrowheads="1"/>
          </p:cNvSpPr>
          <p:nvPr>
            <p:ph type="title"/>
          </p:nvPr>
        </p:nvSpPr>
        <p:spPr>
          <a:xfrm>
            <a:off x="307181" y="392546"/>
            <a:ext cx="8453437" cy="762000"/>
          </a:xfrm>
        </p:spPr>
        <p:txBody>
          <a:bodyPr/>
          <a:lstStyle/>
          <a:p>
            <a:pPr algn="r"/>
            <a:r>
              <a:rPr lang="en-US" altLang="en-US" dirty="0"/>
              <a:t>Latency Lags Bandwidth </a:t>
            </a:r>
            <a:br>
              <a:rPr lang="en-US" altLang="en-US" dirty="0"/>
            </a:br>
            <a:r>
              <a:rPr lang="en-US" altLang="en-US" sz="2400" dirty="0"/>
              <a:t>(last ~20 years)</a:t>
            </a:r>
          </a:p>
        </p:txBody>
      </p:sp>
      <p:sp>
        <p:nvSpPr>
          <p:cNvPr id="86018" name="Rectangle 2">
            <a:extLst>
              <a:ext uri="{FF2B5EF4-FFF2-40B4-BE49-F238E27FC236}">
                <a16:creationId xmlns:a16="http://schemas.microsoft.com/office/drawing/2014/main" id="{7BF6C8EC-3EC1-4849-9BF1-0666BAFF504F}"/>
              </a:ext>
            </a:extLst>
          </p:cNvPr>
          <p:cNvSpPr>
            <a:spLocks noGrp="1" noChangeArrowheads="1"/>
          </p:cNvSpPr>
          <p:nvPr>
            <p:ph type="body" idx="1"/>
          </p:nvPr>
        </p:nvSpPr>
        <p:spPr>
          <a:xfrm>
            <a:off x="4546600" y="1460500"/>
            <a:ext cx="4140200" cy="4864100"/>
          </a:xfrm>
        </p:spPr>
        <p:txBody>
          <a:bodyPr/>
          <a:lstStyle/>
          <a:p>
            <a:r>
              <a:rPr lang="en-US" altLang="en-US"/>
              <a:t>Memory Module: 16-bit plain DRAM, Page Mode DRAM, 32b, 64b, SDRAM, DDR SDRAM (4x,120x)</a:t>
            </a:r>
          </a:p>
          <a:p>
            <a:pPr lvl="1"/>
            <a:endParaRPr lang="en-US" altLang="en-US"/>
          </a:p>
          <a:p>
            <a:pPr lvl="1"/>
            <a:r>
              <a:rPr lang="en-US" altLang="en-US"/>
              <a:t>latency = simple operation w/o contention</a:t>
            </a:r>
          </a:p>
          <a:p>
            <a:pPr lvl="1"/>
            <a:r>
              <a:rPr lang="en-US" altLang="en-US"/>
              <a:t>bandwidth (BW) = best case</a:t>
            </a:r>
          </a:p>
        </p:txBody>
      </p:sp>
      <p:pic>
        <p:nvPicPr>
          <p:cNvPr id="86019" name="Picture 3">
            <a:extLst>
              <a:ext uri="{FF2B5EF4-FFF2-40B4-BE49-F238E27FC236}">
                <a16:creationId xmlns:a16="http://schemas.microsoft.com/office/drawing/2014/main" id="{568385AF-05F7-304B-ABEB-860A0BBE69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293" y="347662"/>
            <a:ext cx="3852863" cy="499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86020" name="TextBox 4">
            <a:extLst>
              <a:ext uri="{FF2B5EF4-FFF2-40B4-BE49-F238E27FC236}">
                <a16:creationId xmlns:a16="http://schemas.microsoft.com/office/drawing/2014/main" id="{9A40B107-B95D-F24E-BF81-4CC565ED30A9}"/>
              </a:ext>
            </a:extLst>
          </p:cNvPr>
          <p:cNvSpPr txBox="1">
            <a:spLocks noChangeArrowheads="1"/>
          </p:cNvSpPr>
          <p:nvPr/>
        </p:nvSpPr>
        <p:spPr bwMode="auto">
          <a:xfrm>
            <a:off x="368822" y="5839826"/>
            <a:ext cx="835501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400">
                <a:solidFill>
                  <a:schemeClr val="tx1"/>
                </a:solidFill>
                <a:latin typeface="Candara" panose="020E0502030303020204" pitchFamily="34" charset="0"/>
                <a:ea typeface="ＭＳ Ｐゴシック" panose="020B0600070205080204" pitchFamily="34" charset="-128"/>
              </a:defRPr>
            </a:lvl1pPr>
            <a:lvl2pPr marL="742950" indent="-285750">
              <a:spcBef>
                <a:spcPct val="20000"/>
              </a:spcBef>
              <a:buChar char="–"/>
              <a:defRPr sz="2000">
                <a:solidFill>
                  <a:schemeClr val="tx1"/>
                </a:solidFill>
                <a:latin typeface="Candara" panose="020E0502030303020204" pitchFamily="34" charset="0"/>
                <a:ea typeface="ＭＳ Ｐゴシック" panose="020B0600070205080204" pitchFamily="34" charset="-128"/>
              </a:defRPr>
            </a:lvl2pPr>
            <a:lvl3pPr marL="1143000" indent="-228600">
              <a:spcBef>
                <a:spcPct val="20000"/>
              </a:spcBef>
              <a:buChar char="•"/>
              <a:defRPr>
                <a:solidFill>
                  <a:srgbClr val="7F7F7F"/>
                </a:solidFill>
                <a:latin typeface="Candara" panose="020E0502030303020204" pitchFamily="34" charset="0"/>
                <a:ea typeface="ＭＳ Ｐゴシック" panose="020B0600070205080204" pitchFamily="34" charset="-128"/>
              </a:defRPr>
            </a:lvl3pPr>
            <a:lvl4pPr marL="1600200" indent="-228600">
              <a:spcBef>
                <a:spcPct val="20000"/>
              </a:spcBef>
              <a:buChar char="–"/>
              <a:defRPr>
                <a:solidFill>
                  <a:srgbClr val="941651"/>
                </a:solidFill>
                <a:latin typeface="Candara" panose="020E0502030303020204" pitchFamily="34" charset="0"/>
                <a:ea typeface="ＭＳ Ｐゴシック" panose="020B0600070205080204" pitchFamily="34" charset="-128"/>
              </a:defRPr>
            </a:lvl4pPr>
            <a:lvl5pPr marL="2057400" indent="-228600">
              <a:spcBef>
                <a:spcPct val="20000"/>
              </a:spcBef>
              <a:buChar char="»"/>
              <a:defRPr>
                <a:solidFill>
                  <a:srgbClr val="FF9300"/>
                </a:solidFill>
                <a:latin typeface="Candara" panose="020E0502030303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a:solidFill>
                  <a:srgbClr val="FF9300"/>
                </a:solidFill>
                <a:latin typeface="Candara" panose="020E0502030303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a:solidFill>
                  <a:srgbClr val="FF9300"/>
                </a:solidFill>
                <a:latin typeface="Candara" panose="020E0502030303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a:solidFill>
                  <a:srgbClr val="FF9300"/>
                </a:solidFill>
                <a:latin typeface="Candara" panose="020E0502030303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a:solidFill>
                  <a:srgbClr val="FF9300"/>
                </a:solidFill>
                <a:latin typeface="Candara" panose="020E0502030303020204" pitchFamily="34" charset="0"/>
                <a:ea typeface="ＭＳ Ｐゴシック" panose="020B0600070205080204" pitchFamily="34" charset="-128"/>
              </a:defRPr>
            </a:lvl9pPr>
          </a:lstStyle>
          <a:p>
            <a:pPr>
              <a:spcBef>
                <a:spcPct val="0"/>
              </a:spcBef>
              <a:buFontTx/>
              <a:buNone/>
            </a:pPr>
            <a:r>
              <a:rPr lang="en-US" altLang="en-US" sz="1800" dirty="0"/>
              <a:t>D. Patterson, “Latency Lags Bandwidth,” </a:t>
            </a:r>
            <a:r>
              <a:rPr lang="en-US" altLang="en-US" sz="1800" i="1" dirty="0"/>
              <a:t>Communications of the ACM</a:t>
            </a:r>
            <a:r>
              <a:rPr lang="en-US" altLang="en-US" sz="1800" dirty="0"/>
              <a:t>, October 2014</a:t>
            </a:r>
          </a:p>
        </p:txBody>
      </p:sp>
    </p:spTree>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Rectangle 1">
            <a:extLst>
              <a:ext uri="{FF2B5EF4-FFF2-40B4-BE49-F238E27FC236}">
                <a16:creationId xmlns:a16="http://schemas.microsoft.com/office/drawing/2014/main" id="{6DDC8DAB-59B8-6742-886F-026FAD4323C4}"/>
              </a:ext>
            </a:extLst>
          </p:cNvPr>
          <p:cNvSpPr>
            <a:spLocks noGrp="1" noChangeArrowheads="1"/>
          </p:cNvSpPr>
          <p:nvPr>
            <p:ph type="title"/>
          </p:nvPr>
        </p:nvSpPr>
        <p:spPr/>
        <p:txBody>
          <a:bodyPr/>
          <a:lstStyle/>
          <a:p>
            <a:r>
              <a:rPr lang="en-US" altLang="en-US" dirty="0"/>
              <a:t>LANs </a:t>
            </a:r>
            <a:br>
              <a:rPr lang="en-US" altLang="en-US" dirty="0"/>
            </a:br>
            <a:r>
              <a:rPr lang="en-US" altLang="en-US" sz="2400" dirty="0"/>
              <a:t>Archaic (Nostalgic) vs. Modern (Newer)</a:t>
            </a:r>
          </a:p>
        </p:txBody>
      </p:sp>
      <p:sp>
        <p:nvSpPr>
          <p:cNvPr id="88066" name="Rectangle 2">
            <a:extLst>
              <a:ext uri="{FF2B5EF4-FFF2-40B4-BE49-F238E27FC236}">
                <a16:creationId xmlns:a16="http://schemas.microsoft.com/office/drawing/2014/main" id="{69902BC1-402B-1049-871D-9B330929E4BE}"/>
              </a:ext>
            </a:extLst>
          </p:cNvPr>
          <p:cNvSpPr>
            <a:spLocks noGrp="1" noChangeArrowheads="1"/>
          </p:cNvSpPr>
          <p:nvPr>
            <p:ph sz="half" idx="1"/>
          </p:nvPr>
        </p:nvSpPr>
        <p:spPr>
          <a:xfrm>
            <a:off x="685800" y="1414550"/>
            <a:ext cx="3810000" cy="4910050"/>
          </a:xfrm>
        </p:spPr>
        <p:txBody>
          <a:bodyPr/>
          <a:lstStyle/>
          <a:p>
            <a:r>
              <a:rPr lang="en-US" altLang="en-US" sz="2000" dirty="0"/>
              <a:t>Ethernet 802.3 (1978)</a:t>
            </a:r>
          </a:p>
          <a:p>
            <a:r>
              <a:rPr lang="en-US" altLang="en-US" sz="2000" dirty="0"/>
              <a:t>10 </a:t>
            </a:r>
            <a:r>
              <a:rPr lang="en-US" altLang="en-US" sz="2000" dirty="0" err="1"/>
              <a:t>Mbits</a:t>
            </a:r>
            <a:r>
              <a:rPr lang="en-US" altLang="en-US" sz="2000" dirty="0"/>
              <a:t>/s </a:t>
            </a:r>
            <a:br>
              <a:rPr lang="en-US" altLang="en-US" sz="2000" dirty="0"/>
            </a:br>
            <a:r>
              <a:rPr lang="en-US" altLang="en-US" sz="2000" dirty="0"/>
              <a:t>link speed </a:t>
            </a:r>
          </a:p>
          <a:p>
            <a:r>
              <a:rPr lang="en-US" altLang="en-US" sz="2000" dirty="0"/>
              <a:t>Latency: 3000 </a:t>
            </a:r>
            <a:r>
              <a:rPr lang="en-US" altLang="en-US" sz="2000" dirty="0" err="1"/>
              <a:t>μsec</a:t>
            </a:r>
            <a:endParaRPr lang="en-US" altLang="en-US" sz="2000" dirty="0"/>
          </a:p>
          <a:p>
            <a:r>
              <a:rPr lang="en-US" altLang="en-US" sz="2000" dirty="0"/>
              <a:t>Shared media</a:t>
            </a:r>
          </a:p>
          <a:p>
            <a:r>
              <a:rPr lang="en-US" altLang="en-US" sz="2000" dirty="0"/>
              <a:t>Coaxial cable</a:t>
            </a:r>
          </a:p>
        </p:txBody>
      </p:sp>
      <p:sp>
        <p:nvSpPr>
          <p:cNvPr id="88067" name="Content Placeholder 42">
            <a:extLst>
              <a:ext uri="{FF2B5EF4-FFF2-40B4-BE49-F238E27FC236}">
                <a16:creationId xmlns:a16="http://schemas.microsoft.com/office/drawing/2014/main" id="{E2B4A5EB-F8EF-EC4C-836C-B8912D174E7C}"/>
              </a:ext>
            </a:extLst>
          </p:cNvPr>
          <p:cNvSpPr>
            <a:spLocks noGrp="1" noChangeArrowheads="1"/>
          </p:cNvSpPr>
          <p:nvPr>
            <p:ph sz="half" idx="2"/>
          </p:nvPr>
        </p:nvSpPr>
        <p:spPr>
          <a:xfrm>
            <a:off x="4648200" y="1414549"/>
            <a:ext cx="4038600" cy="4921163"/>
          </a:xfrm>
        </p:spPr>
        <p:txBody>
          <a:bodyPr/>
          <a:lstStyle/>
          <a:p>
            <a:r>
              <a:rPr lang="en-US" altLang="en-US" sz="2000" dirty="0"/>
              <a:t>Ethernet 802.3ae (2003)</a:t>
            </a:r>
          </a:p>
          <a:p>
            <a:r>
              <a:rPr lang="en-US" altLang="en-US" sz="2000" dirty="0"/>
              <a:t>10,000 </a:t>
            </a:r>
            <a:r>
              <a:rPr lang="en-US" altLang="en-US" sz="2000" dirty="0" err="1"/>
              <a:t>Mbits</a:t>
            </a:r>
            <a:r>
              <a:rPr lang="en-US" altLang="en-US" sz="2000" dirty="0"/>
              <a:t>/s	(1000X)</a:t>
            </a:r>
            <a:br>
              <a:rPr lang="en-US" altLang="en-US" sz="2000" dirty="0"/>
            </a:br>
            <a:r>
              <a:rPr lang="en-US" altLang="en-US" sz="2000" dirty="0"/>
              <a:t>link speed </a:t>
            </a:r>
          </a:p>
          <a:p>
            <a:r>
              <a:rPr lang="en-US" altLang="en-US" sz="2000" dirty="0"/>
              <a:t>Latency: 190 </a:t>
            </a:r>
            <a:r>
              <a:rPr lang="en-US" altLang="en-US" sz="2000" dirty="0" err="1"/>
              <a:t>μsec</a:t>
            </a:r>
            <a:r>
              <a:rPr lang="en-US" altLang="en-US" sz="2000" dirty="0"/>
              <a:t>  	(15X)</a:t>
            </a:r>
          </a:p>
          <a:p>
            <a:r>
              <a:rPr lang="en-US" altLang="en-US" sz="2000" dirty="0"/>
              <a:t>Switched media</a:t>
            </a:r>
          </a:p>
          <a:p>
            <a:r>
              <a:rPr lang="en-US" altLang="en-US" sz="2000" dirty="0"/>
              <a:t>Category 5 copper wire</a:t>
            </a:r>
          </a:p>
        </p:txBody>
      </p:sp>
      <p:sp>
        <p:nvSpPr>
          <p:cNvPr id="88068" name="Rectangle 3">
            <a:extLst>
              <a:ext uri="{FF2B5EF4-FFF2-40B4-BE49-F238E27FC236}">
                <a16:creationId xmlns:a16="http://schemas.microsoft.com/office/drawing/2014/main" id="{E1A74D97-FF95-9241-8298-FAB161009D1E}"/>
              </a:ext>
            </a:extLst>
          </p:cNvPr>
          <p:cNvSpPr>
            <a:spLocks/>
          </p:cNvSpPr>
          <p:nvPr/>
        </p:nvSpPr>
        <p:spPr bwMode="auto">
          <a:xfrm>
            <a:off x="5638563" y="4882794"/>
            <a:ext cx="3188534"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45720" rIns="81439">
            <a:spAutoFit/>
          </a:bodyPr>
          <a:lstStyle>
            <a:lvl1pPr>
              <a:spcBef>
                <a:spcPct val="20000"/>
              </a:spcBef>
              <a:buChar char="•"/>
              <a:defRPr sz="2400">
                <a:solidFill>
                  <a:schemeClr val="tx1"/>
                </a:solidFill>
                <a:latin typeface="Candara" panose="020E0502030303020204" pitchFamily="34" charset="0"/>
                <a:ea typeface="ＭＳ Ｐゴシック" panose="020B0600070205080204" pitchFamily="34" charset="-128"/>
              </a:defRPr>
            </a:lvl1pPr>
            <a:lvl2pPr marL="742950" indent="-285750">
              <a:spcBef>
                <a:spcPct val="20000"/>
              </a:spcBef>
              <a:buChar char="–"/>
              <a:defRPr sz="2000">
                <a:solidFill>
                  <a:schemeClr val="tx1"/>
                </a:solidFill>
                <a:latin typeface="Candara" panose="020E0502030303020204" pitchFamily="34" charset="0"/>
                <a:ea typeface="ＭＳ Ｐゴシック" panose="020B0600070205080204" pitchFamily="34" charset="-128"/>
              </a:defRPr>
            </a:lvl2pPr>
            <a:lvl3pPr marL="1143000" indent="-228600">
              <a:spcBef>
                <a:spcPct val="20000"/>
              </a:spcBef>
              <a:buChar char="•"/>
              <a:defRPr>
                <a:solidFill>
                  <a:srgbClr val="7F7F7F"/>
                </a:solidFill>
                <a:latin typeface="Candara" panose="020E0502030303020204" pitchFamily="34" charset="0"/>
                <a:ea typeface="ＭＳ Ｐゴシック" panose="020B0600070205080204" pitchFamily="34" charset="-128"/>
              </a:defRPr>
            </a:lvl3pPr>
            <a:lvl4pPr marL="1600200" indent="-228600">
              <a:spcBef>
                <a:spcPct val="20000"/>
              </a:spcBef>
              <a:buChar char="–"/>
              <a:defRPr>
                <a:solidFill>
                  <a:srgbClr val="941651"/>
                </a:solidFill>
                <a:latin typeface="Candara" panose="020E0502030303020204" pitchFamily="34" charset="0"/>
                <a:ea typeface="ＭＳ Ｐゴシック" panose="020B0600070205080204" pitchFamily="34" charset="-128"/>
              </a:defRPr>
            </a:lvl4pPr>
            <a:lvl5pPr marL="2057400" indent="-228600">
              <a:spcBef>
                <a:spcPct val="20000"/>
              </a:spcBef>
              <a:buChar char="»"/>
              <a:defRPr>
                <a:solidFill>
                  <a:srgbClr val="FF9300"/>
                </a:solidFill>
                <a:latin typeface="Candara" panose="020E0502030303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a:solidFill>
                  <a:srgbClr val="FF9300"/>
                </a:solidFill>
                <a:latin typeface="Candara" panose="020E0502030303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a:solidFill>
                  <a:srgbClr val="FF9300"/>
                </a:solidFill>
                <a:latin typeface="Candara" panose="020E0502030303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a:solidFill>
                  <a:srgbClr val="FF9300"/>
                </a:solidFill>
                <a:latin typeface="Candara" panose="020E0502030303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a:solidFill>
                  <a:srgbClr val="FF9300"/>
                </a:solidFill>
                <a:latin typeface="Candara" panose="020E0502030303020204" pitchFamily="34" charset="0"/>
                <a:ea typeface="ＭＳ Ｐゴシック" panose="020B0600070205080204" pitchFamily="34" charset="-128"/>
              </a:defRPr>
            </a:lvl9pPr>
          </a:lstStyle>
          <a:p>
            <a:pPr eaLnBrk="1" hangingPunct="1">
              <a:spcBef>
                <a:spcPct val="0"/>
              </a:spcBef>
              <a:buFontTx/>
              <a:buNone/>
            </a:pPr>
            <a:r>
              <a:rPr lang="en-US" altLang="en-US" sz="1800" dirty="0">
                <a:sym typeface="Lucida Grande" panose="020B0600040502020204" pitchFamily="34" charset="0"/>
              </a:rPr>
              <a:t>Copper, 1mm thick, </a:t>
            </a:r>
            <a:br>
              <a:rPr lang="en-US" altLang="en-US" sz="1800" dirty="0">
                <a:sym typeface="Lucida Grande" panose="020B0600040502020204" pitchFamily="34" charset="0"/>
              </a:rPr>
            </a:br>
            <a:r>
              <a:rPr lang="en-US" altLang="en-US" sz="1800" dirty="0">
                <a:sym typeface="Lucida Grande" panose="020B0600040502020204" pitchFamily="34" charset="0"/>
              </a:rPr>
              <a:t>twisted to avoid antenna effect</a:t>
            </a:r>
          </a:p>
        </p:txBody>
      </p:sp>
      <p:grpSp>
        <p:nvGrpSpPr>
          <p:cNvPr id="88069" name="Group 4">
            <a:extLst>
              <a:ext uri="{FF2B5EF4-FFF2-40B4-BE49-F238E27FC236}">
                <a16:creationId xmlns:a16="http://schemas.microsoft.com/office/drawing/2014/main" id="{0B12B402-4CD2-BF48-984E-FCF53E33165D}"/>
              </a:ext>
            </a:extLst>
          </p:cNvPr>
          <p:cNvGrpSpPr>
            <a:grpSpLocks/>
          </p:cNvGrpSpPr>
          <p:nvPr/>
        </p:nvGrpSpPr>
        <p:grpSpPr bwMode="auto">
          <a:xfrm>
            <a:off x="4987556" y="4142202"/>
            <a:ext cx="2579687" cy="611188"/>
            <a:chOff x="0" y="0"/>
            <a:chExt cx="1806" cy="428"/>
          </a:xfrm>
        </p:grpSpPr>
        <p:sp>
          <p:nvSpPr>
            <p:cNvPr id="88088" name="Rectangle 5">
              <a:extLst>
                <a:ext uri="{FF2B5EF4-FFF2-40B4-BE49-F238E27FC236}">
                  <a16:creationId xmlns:a16="http://schemas.microsoft.com/office/drawing/2014/main" id="{8DD9499C-2D04-0344-94C5-CB6D83154AC7}"/>
                </a:ext>
              </a:extLst>
            </p:cNvPr>
            <p:cNvSpPr>
              <a:spLocks/>
            </p:cNvSpPr>
            <p:nvPr/>
          </p:nvSpPr>
          <p:spPr bwMode="auto">
            <a:xfrm>
              <a:off x="0" y="0"/>
              <a:ext cx="908" cy="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50800" tIns="50800" rIns="90488" bIns="50800">
              <a:spAutoFit/>
            </a:bodyPr>
            <a:lstStyle>
              <a:lvl1pPr>
                <a:spcBef>
                  <a:spcPct val="20000"/>
                </a:spcBef>
                <a:buChar char="•"/>
                <a:defRPr sz="2400">
                  <a:solidFill>
                    <a:schemeClr val="tx1"/>
                  </a:solidFill>
                  <a:latin typeface="Candara" panose="020E0502030303020204" pitchFamily="34" charset="0"/>
                  <a:ea typeface="ＭＳ Ｐゴシック" panose="020B0600070205080204" pitchFamily="34" charset="-128"/>
                </a:defRPr>
              </a:lvl1pPr>
              <a:lvl2pPr marL="742950" indent="-285750">
                <a:spcBef>
                  <a:spcPct val="20000"/>
                </a:spcBef>
                <a:buChar char="–"/>
                <a:defRPr sz="2000">
                  <a:solidFill>
                    <a:schemeClr val="tx1"/>
                  </a:solidFill>
                  <a:latin typeface="Candara" panose="020E0502030303020204" pitchFamily="34" charset="0"/>
                  <a:ea typeface="ＭＳ Ｐゴシック" panose="020B0600070205080204" pitchFamily="34" charset="-128"/>
                </a:defRPr>
              </a:lvl2pPr>
              <a:lvl3pPr marL="1143000" indent="-228600">
                <a:spcBef>
                  <a:spcPct val="20000"/>
                </a:spcBef>
                <a:buChar char="•"/>
                <a:defRPr>
                  <a:solidFill>
                    <a:srgbClr val="7F7F7F"/>
                  </a:solidFill>
                  <a:latin typeface="Candara" panose="020E0502030303020204" pitchFamily="34" charset="0"/>
                  <a:ea typeface="ＭＳ Ｐゴシック" panose="020B0600070205080204" pitchFamily="34" charset="-128"/>
                </a:defRPr>
              </a:lvl3pPr>
              <a:lvl4pPr marL="1600200" indent="-228600">
                <a:spcBef>
                  <a:spcPct val="20000"/>
                </a:spcBef>
                <a:buChar char="–"/>
                <a:defRPr>
                  <a:solidFill>
                    <a:srgbClr val="941651"/>
                  </a:solidFill>
                  <a:latin typeface="Candara" panose="020E0502030303020204" pitchFamily="34" charset="0"/>
                  <a:ea typeface="ＭＳ Ｐゴシック" panose="020B0600070205080204" pitchFamily="34" charset="-128"/>
                </a:defRPr>
              </a:lvl4pPr>
              <a:lvl5pPr marL="2057400" indent="-228600">
                <a:spcBef>
                  <a:spcPct val="20000"/>
                </a:spcBef>
                <a:buChar char="»"/>
                <a:defRPr>
                  <a:solidFill>
                    <a:srgbClr val="FF9300"/>
                  </a:solidFill>
                  <a:latin typeface="Candara" panose="020E0502030303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a:solidFill>
                    <a:srgbClr val="FF9300"/>
                  </a:solidFill>
                  <a:latin typeface="Candara" panose="020E0502030303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a:solidFill>
                    <a:srgbClr val="FF9300"/>
                  </a:solidFill>
                  <a:latin typeface="Candara" panose="020E0502030303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a:solidFill>
                    <a:srgbClr val="FF9300"/>
                  </a:solidFill>
                  <a:latin typeface="Candara" panose="020E0502030303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a:solidFill>
                    <a:srgbClr val="FF9300"/>
                  </a:solidFill>
                  <a:latin typeface="Candara" panose="020E0502030303020204" pitchFamily="34" charset="0"/>
                  <a:ea typeface="ＭＳ Ｐゴシック" panose="020B0600070205080204" pitchFamily="34" charset="-128"/>
                </a:defRPr>
              </a:lvl9pPr>
            </a:lstStyle>
            <a:p>
              <a:pPr eaLnBrk="1" hangingPunct="1">
                <a:spcBef>
                  <a:spcPct val="0"/>
                </a:spcBef>
                <a:buFontTx/>
                <a:buNone/>
              </a:pPr>
              <a:r>
                <a:rPr lang="en-US" altLang="en-US" sz="1400" b="1" i="1">
                  <a:latin typeface="Arial" panose="020B0604020202020204" pitchFamily="34" charset="0"/>
                  <a:cs typeface="Arial" panose="020B0604020202020204" pitchFamily="34" charset="0"/>
                  <a:sym typeface="Arial" panose="020B0604020202020204" pitchFamily="34" charset="0"/>
                </a:rPr>
                <a:t>Twisted Pair:</a:t>
              </a:r>
            </a:p>
          </p:txBody>
        </p:sp>
        <p:sp>
          <p:nvSpPr>
            <p:cNvPr id="88089" name="Line 6">
              <a:extLst>
                <a:ext uri="{FF2B5EF4-FFF2-40B4-BE49-F238E27FC236}">
                  <a16:creationId xmlns:a16="http://schemas.microsoft.com/office/drawing/2014/main" id="{731C8993-0A45-3740-A87F-7E2793DC49C4}"/>
                </a:ext>
              </a:extLst>
            </p:cNvPr>
            <p:cNvSpPr>
              <a:spLocks noChangeShapeType="1"/>
            </p:cNvSpPr>
            <p:nvPr/>
          </p:nvSpPr>
          <p:spPr bwMode="auto">
            <a:xfrm>
              <a:off x="547" y="259"/>
              <a:ext cx="194" cy="153"/>
            </a:xfrm>
            <a:prstGeom prst="line">
              <a:avLst/>
            </a:prstGeom>
            <a:noFill/>
            <a:ln w="25400">
              <a:solidFill>
                <a:srgbClr val="CC9900"/>
              </a:solidFill>
              <a:round/>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88090" name="Line 7">
              <a:extLst>
                <a:ext uri="{FF2B5EF4-FFF2-40B4-BE49-F238E27FC236}">
                  <a16:creationId xmlns:a16="http://schemas.microsoft.com/office/drawing/2014/main" id="{F3CBA5D7-54E6-C64F-926F-90016205D1ED}"/>
                </a:ext>
              </a:extLst>
            </p:cNvPr>
            <p:cNvSpPr>
              <a:spLocks noChangeShapeType="1"/>
            </p:cNvSpPr>
            <p:nvPr/>
          </p:nvSpPr>
          <p:spPr bwMode="auto">
            <a:xfrm rot="10800000" flipH="1">
              <a:off x="547" y="243"/>
              <a:ext cx="195" cy="185"/>
            </a:xfrm>
            <a:prstGeom prst="line">
              <a:avLst/>
            </a:prstGeom>
            <a:noFill/>
            <a:ln w="25400">
              <a:solidFill>
                <a:srgbClr val="CC9900"/>
              </a:solidFill>
              <a:round/>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88091" name="Line 8">
              <a:extLst>
                <a:ext uri="{FF2B5EF4-FFF2-40B4-BE49-F238E27FC236}">
                  <a16:creationId xmlns:a16="http://schemas.microsoft.com/office/drawing/2014/main" id="{EE01D14F-2732-6947-84EF-2F89FA5AEE3D}"/>
                </a:ext>
              </a:extLst>
            </p:cNvPr>
            <p:cNvSpPr>
              <a:spLocks noChangeShapeType="1"/>
            </p:cNvSpPr>
            <p:nvPr/>
          </p:nvSpPr>
          <p:spPr bwMode="auto">
            <a:xfrm>
              <a:off x="758" y="245"/>
              <a:ext cx="89" cy="1"/>
            </a:xfrm>
            <a:prstGeom prst="line">
              <a:avLst/>
            </a:prstGeom>
            <a:noFill/>
            <a:ln w="25400">
              <a:solidFill>
                <a:srgbClr val="CC9900"/>
              </a:solidFill>
              <a:round/>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88092" name="Line 9">
              <a:extLst>
                <a:ext uri="{FF2B5EF4-FFF2-40B4-BE49-F238E27FC236}">
                  <a16:creationId xmlns:a16="http://schemas.microsoft.com/office/drawing/2014/main" id="{C2060A3A-86D0-7046-B4BF-778BF12DAC71}"/>
                </a:ext>
              </a:extLst>
            </p:cNvPr>
            <p:cNvSpPr>
              <a:spLocks noChangeShapeType="1"/>
            </p:cNvSpPr>
            <p:nvPr/>
          </p:nvSpPr>
          <p:spPr bwMode="auto">
            <a:xfrm>
              <a:off x="758" y="414"/>
              <a:ext cx="89" cy="1"/>
            </a:xfrm>
            <a:prstGeom prst="line">
              <a:avLst/>
            </a:prstGeom>
            <a:noFill/>
            <a:ln w="25400">
              <a:solidFill>
                <a:srgbClr val="CC9900"/>
              </a:solidFill>
              <a:round/>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88093" name="Line 10">
              <a:extLst>
                <a:ext uri="{FF2B5EF4-FFF2-40B4-BE49-F238E27FC236}">
                  <a16:creationId xmlns:a16="http://schemas.microsoft.com/office/drawing/2014/main" id="{3176E0AF-8C48-9D43-89FE-2F5F60ED328E}"/>
                </a:ext>
              </a:extLst>
            </p:cNvPr>
            <p:cNvSpPr>
              <a:spLocks noChangeShapeType="1"/>
            </p:cNvSpPr>
            <p:nvPr/>
          </p:nvSpPr>
          <p:spPr bwMode="auto">
            <a:xfrm>
              <a:off x="857" y="259"/>
              <a:ext cx="210" cy="153"/>
            </a:xfrm>
            <a:prstGeom prst="line">
              <a:avLst/>
            </a:prstGeom>
            <a:noFill/>
            <a:ln w="25400">
              <a:solidFill>
                <a:srgbClr val="CC9900"/>
              </a:solidFill>
              <a:round/>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88094" name="Line 11">
              <a:extLst>
                <a:ext uri="{FF2B5EF4-FFF2-40B4-BE49-F238E27FC236}">
                  <a16:creationId xmlns:a16="http://schemas.microsoft.com/office/drawing/2014/main" id="{2963D174-3553-6A4B-9706-2D2A1AB53192}"/>
                </a:ext>
              </a:extLst>
            </p:cNvPr>
            <p:cNvSpPr>
              <a:spLocks noChangeShapeType="1"/>
            </p:cNvSpPr>
            <p:nvPr/>
          </p:nvSpPr>
          <p:spPr bwMode="auto">
            <a:xfrm rot="10800000" flipH="1">
              <a:off x="857" y="243"/>
              <a:ext cx="210" cy="185"/>
            </a:xfrm>
            <a:prstGeom prst="line">
              <a:avLst/>
            </a:prstGeom>
            <a:noFill/>
            <a:ln w="25400">
              <a:solidFill>
                <a:srgbClr val="CC9900"/>
              </a:solidFill>
              <a:round/>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88095" name="Line 12">
              <a:extLst>
                <a:ext uri="{FF2B5EF4-FFF2-40B4-BE49-F238E27FC236}">
                  <a16:creationId xmlns:a16="http://schemas.microsoft.com/office/drawing/2014/main" id="{6E3843ED-B346-8043-BA4C-CBAF81CDC3AE}"/>
                </a:ext>
              </a:extLst>
            </p:cNvPr>
            <p:cNvSpPr>
              <a:spLocks noChangeShapeType="1"/>
            </p:cNvSpPr>
            <p:nvPr/>
          </p:nvSpPr>
          <p:spPr bwMode="auto">
            <a:xfrm>
              <a:off x="1069" y="245"/>
              <a:ext cx="102" cy="1"/>
            </a:xfrm>
            <a:prstGeom prst="line">
              <a:avLst/>
            </a:prstGeom>
            <a:noFill/>
            <a:ln w="25400">
              <a:solidFill>
                <a:srgbClr val="CC9900"/>
              </a:solidFill>
              <a:round/>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88096" name="Line 13">
              <a:extLst>
                <a:ext uri="{FF2B5EF4-FFF2-40B4-BE49-F238E27FC236}">
                  <a16:creationId xmlns:a16="http://schemas.microsoft.com/office/drawing/2014/main" id="{01323894-E119-8149-9E08-CDE124F10257}"/>
                </a:ext>
              </a:extLst>
            </p:cNvPr>
            <p:cNvSpPr>
              <a:spLocks noChangeShapeType="1"/>
            </p:cNvSpPr>
            <p:nvPr/>
          </p:nvSpPr>
          <p:spPr bwMode="auto">
            <a:xfrm>
              <a:off x="1069" y="414"/>
              <a:ext cx="102" cy="1"/>
            </a:xfrm>
            <a:prstGeom prst="line">
              <a:avLst/>
            </a:prstGeom>
            <a:noFill/>
            <a:ln w="25400">
              <a:solidFill>
                <a:srgbClr val="CC9900"/>
              </a:solidFill>
              <a:round/>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88097" name="Line 14">
              <a:extLst>
                <a:ext uri="{FF2B5EF4-FFF2-40B4-BE49-F238E27FC236}">
                  <a16:creationId xmlns:a16="http://schemas.microsoft.com/office/drawing/2014/main" id="{2A64C58F-5FB2-6345-BF32-B0801C0F7C37}"/>
                </a:ext>
              </a:extLst>
            </p:cNvPr>
            <p:cNvSpPr>
              <a:spLocks noChangeShapeType="1"/>
            </p:cNvSpPr>
            <p:nvPr/>
          </p:nvSpPr>
          <p:spPr bwMode="auto">
            <a:xfrm>
              <a:off x="1181" y="259"/>
              <a:ext cx="196" cy="153"/>
            </a:xfrm>
            <a:prstGeom prst="line">
              <a:avLst/>
            </a:prstGeom>
            <a:noFill/>
            <a:ln w="25400">
              <a:solidFill>
                <a:srgbClr val="CC9900"/>
              </a:solidFill>
              <a:round/>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88098" name="Line 15">
              <a:extLst>
                <a:ext uri="{FF2B5EF4-FFF2-40B4-BE49-F238E27FC236}">
                  <a16:creationId xmlns:a16="http://schemas.microsoft.com/office/drawing/2014/main" id="{C7D9D223-62AA-0B4A-9609-E807235ACD49}"/>
                </a:ext>
              </a:extLst>
            </p:cNvPr>
            <p:cNvSpPr>
              <a:spLocks noChangeShapeType="1"/>
            </p:cNvSpPr>
            <p:nvPr/>
          </p:nvSpPr>
          <p:spPr bwMode="auto">
            <a:xfrm rot="10800000" flipH="1">
              <a:off x="1181" y="243"/>
              <a:ext cx="196" cy="185"/>
            </a:xfrm>
            <a:prstGeom prst="line">
              <a:avLst/>
            </a:prstGeom>
            <a:noFill/>
            <a:ln w="25400">
              <a:solidFill>
                <a:srgbClr val="CC9900"/>
              </a:solidFill>
              <a:round/>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88099" name="Line 16">
              <a:extLst>
                <a:ext uri="{FF2B5EF4-FFF2-40B4-BE49-F238E27FC236}">
                  <a16:creationId xmlns:a16="http://schemas.microsoft.com/office/drawing/2014/main" id="{45DE40C1-B65E-A44E-B1EC-619F1EBBBF11}"/>
                </a:ext>
              </a:extLst>
            </p:cNvPr>
            <p:cNvSpPr>
              <a:spLocks noChangeShapeType="1"/>
            </p:cNvSpPr>
            <p:nvPr/>
          </p:nvSpPr>
          <p:spPr bwMode="auto">
            <a:xfrm>
              <a:off x="1393" y="245"/>
              <a:ext cx="103" cy="0"/>
            </a:xfrm>
            <a:prstGeom prst="line">
              <a:avLst/>
            </a:prstGeom>
            <a:noFill/>
            <a:ln w="25400">
              <a:solidFill>
                <a:srgbClr val="CC9900"/>
              </a:solidFill>
              <a:round/>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88100" name="Line 17">
              <a:extLst>
                <a:ext uri="{FF2B5EF4-FFF2-40B4-BE49-F238E27FC236}">
                  <a16:creationId xmlns:a16="http://schemas.microsoft.com/office/drawing/2014/main" id="{41788205-9333-9B46-9D9F-85097EF094B5}"/>
                </a:ext>
              </a:extLst>
            </p:cNvPr>
            <p:cNvSpPr>
              <a:spLocks noChangeShapeType="1"/>
            </p:cNvSpPr>
            <p:nvPr/>
          </p:nvSpPr>
          <p:spPr bwMode="auto">
            <a:xfrm>
              <a:off x="1393" y="414"/>
              <a:ext cx="103" cy="0"/>
            </a:xfrm>
            <a:prstGeom prst="line">
              <a:avLst/>
            </a:prstGeom>
            <a:noFill/>
            <a:ln w="25400">
              <a:solidFill>
                <a:srgbClr val="CC9900"/>
              </a:solidFill>
              <a:round/>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88101" name="Line 18">
              <a:extLst>
                <a:ext uri="{FF2B5EF4-FFF2-40B4-BE49-F238E27FC236}">
                  <a16:creationId xmlns:a16="http://schemas.microsoft.com/office/drawing/2014/main" id="{9AA17925-EA36-EA43-BD02-8E5AF6D62DA1}"/>
                </a:ext>
              </a:extLst>
            </p:cNvPr>
            <p:cNvSpPr>
              <a:spLocks noChangeShapeType="1"/>
            </p:cNvSpPr>
            <p:nvPr/>
          </p:nvSpPr>
          <p:spPr bwMode="auto">
            <a:xfrm>
              <a:off x="1506" y="259"/>
              <a:ext cx="196" cy="153"/>
            </a:xfrm>
            <a:prstGeom prst="line">
              <a:avLst/>
            </a:prstGeom>
            <a:noFill/>
            <a:ln w="25400">
              <a:solidFill>
                <a:srgbClr val="CC9900"/>
              </a:solidFill>
              <a:round/>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88102" name="Line 19">
              <a:extLst>
                <a:ext uri="{FF2B5EF4-FFF2-40B4-BE49-F238E27FC236}">
                  <a16:creationId xmlns:a16="http://schemas.microsoft.com/office/drawing/2014/main" id="{F4746BE5-DC5A-654C-BFF2-2FA9E24B823D}"/>
                </a:ext>
              </a:extLst>
            </p:cNvPr>
            <p:cNvSpPr>
              <a:spLocks noChangeShapeType="1"/>
            </p:cNvSpPr>
            <p:nvPr/>
          </p:nvSpPr>
          <p:spPr bwMode="auto">
            <a:xfrm rot="10800000" flipH="1">
              <a:off x="1506" y="243"/>
              <a:ext cx="196" cy="185"/>
            </a:xfrm>
            <a:prstGeom prst="line">
              <a:avLst/>
            </a:prstGeom>
            <a:noFill/>
            <a:ln w="25400">
              <a:solidFill>
                <a:srgbClr val="CC9900"/>
              </a:solidFill>
              <a:round/>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88103" name="Line 20">
              <a:extLst>
                <a:ext uri="{FF2B5EF4-FFF2-40B4-BE49-F238E27FC236}">
                  <a16:creationId xmlns:a16="http://schemas.microsoft.com/office/drawing/2014/main" id="{E65CC20D-74F4-4E4B-B04A-6CD26AF30537}"/>
                </a:ext>
              </a:extLst>
            </p:cNvPr>
            <p:cNvSpPr>
              <a:spLocks noChangeShapeType="1"/>
            </p:cNvSpPr>
            <p:nvPr/>
          </p:nvSpPr>
          <p:spPr bwMode="auto">
            <a:xfrm>
              <a:off x="1718" y="245"/>
              <a:ext cx="88" cy="1"/>
            </a:xfrm>
            <a:prstGeom prst="line">
              <a:avLst/>
            </a:prstGeom>
            <a:noFill/>
            <a:ln w="25400">
              <a:solidFill>
                <a:srgbClr val="CC9900"/>
              </a:solidFill>
              <a:round/>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88104" name="Line 21">
              <a:extLst>
                <a:ext uri="{FF2B5EF4-FFF2-40B4-BE49-F238E27FC236}">
                  <a16:creationId xmlns:a16="http://schemas.microsoft.com/office/drawing/2014/main" id="{894823BB-634F-5740-914D-43860D8F5A3A}"/>
                </a:ext>
              </a:extLst>
            </p:cNvPr>
            <p:cNvSpPr>
              <a:spLocks noChangeShapeType="1"/>
            </p:cNvSpPr>
            <p:nvPr/>
          </p:nvSpPr>
          <p:spPr bwMode="auto">
            <a:xfrm>
              <a:off x="1718" y="414"/>
              <a:ext cx="88" cy="1"/>
            </a:xfrm>
            <a:prstGeom prst="line">
              <a:avLst/>
            </a:prstGeom>
            <a:noFill/>
            <a:ln w="25400">
              <a:solidFill>
                <a:srgbClr val="CC9900"/>
              </a:solidFill>
              <a:round/>
              <a:headEnd/>
              <a:tailEnd/>
            </a:ln>
            <a:extLst>
              <a:ext uri="{909E8E84-426E-40DD-AFC4-6F175D3DCCD1}">
                <a14:hiddenFill xmlns:a14="http://schemas.microsoft.com/office/drawing/2010/main">
                  <a:noFill/>
                </a14:hiddenFill>
              </a:ext>
            </a:extLst>
          </p:spPr>
          <p:txBody>
            <a:bodyPr lIns="0" tIns="0" rIns="0" bIns="0"/>
            <a:lstStyle/>
            <a:p>
              <a:endParaRPr lang="en-US"/>
            </a:p>
          </p:txBody>
        </p:sp>
      </p:grpSp>
      <p:sp>
        <p:nvSpPr>
          <p:cNvPr id="88070" name="Rectangle 22">
            <a:extLst>
              <a:ext uri="{FF2B5EF4-FFF2-40B4-BE49-F238E27FC236}">
                <a16:creationId xmlns:a16="http://schemas.microsoft.com/office/drawing/2014/main" id="{A5DB491D-9D88-504D-A57E-BCFBE9516F30}"/>
              </a:ext>
            </a:extLst>
          </p:cNvPr>
          <p:cNvSpPr>
            <a:spLocks/>
          </p:cNvSpPr>
          <p:nvPr/>
        </p:nvSpPr>
        <p:spPr bwMode="auto">
          <a:xfrm>
            <a:off x="4657768" y="3562286"/>
            <a:ext cx="3950744" cy="4084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45720" rIns="82296"/>
          <a:lstStyle>
            <a:lvl1pPr>
              <a:spcBef>
                <a:spcPct val="20000"/>
              </a:spcBef>
              <a:buChar char="•"/>
              <a:defRPr sz="2400">
                <a:solidFill>
                  <a:schemeClr val="tx1"/>
                </a:solidFill>
                <a:latin typeface="Candara" panose="020E0502030303020204" pitchFamily="34" charset="0"/>
                <a:ea typeface="ＭＳ Ｐゴシック" panose="020B0600070205080204" pitchFamily="34" charset="-128"/>
              </a:defRPr>
            </a:lvl1pPr>
            <a:lvl2pPr marL="742950" indent="-285750">
              <a:spcBef>
                <a:spcPct val="20000"/>
              </a:spcBef>
              <a:buChar char="–"/>
              <a:defRPr sz="2000">
                <a:solidFill>
                  <a:schemeClr val="tx1"/>
                </a:solidFill>
                <a:latin typeface="Candara" panose="020E0502030303020204" pitchFamily="34" charset="0"/>
                <a:ea typeface="ＭＳ Ｐゴシック" panose="020B0600070205080204" pitchFamily="34" charset="-128"/>
              </a:defRPr>
            </a:lvl2pPr>
            <a:lvl3pPr marL="1143000" indent="-228600">
              <a:spcBef>
                <a:spcPct val="20000"/>
              </a:spcBef>
              <a:buChar char="•"/>
              <a:defRPr>
                <a:solidFill>
                  <a:srgbClr val="7F7F7F"/>
                </a:solidFill>
                <a:latin typeface="Candara" panose="020E0502030303020204" pitchFamily="34" charset="0"/>
                <a:ea typeface="ＭＳ Ｐゴシック" panose="020B0600070205080204" pitchFamily="34" charset="-128"/>
              </a:defRPr>
            </a:lvl3pPr>
            <a:lvl4pPr marL="1600200" indent="-228600">
              <a:spcBef>
                <a:spcPct val="20000"/>
              </a:spcBef>
              <a:buChar char="–"/>
              <a:defRPr>
                <a:solidFill>
                  <a:srgbClr val="941651"/>
                </a:solidFill>
                <a:latin typeface="Candara" panose="020E0502030303020204" pitchFamily="34" charset="0"/>
                <a:ea typeface="ＭＳ Ｐゴシック" panose="020B0600070205080204" pitchFamily="34" charset="-128"/>
              </a:defRPr>
            </a:lvl4pPr>
            <a:lvl5pPr marL="2057400" indent="-228600">
              <a:spcBef>
                <a:spcPct val="20000"/>
              </a:spcBef>
              <a:buChar char="»"/>
              <a:defRPr>
                <a:solidFill>
                  <a:srgbClr val="FF9300"/>
                </a:solidFill>
                <a:latin typeface="Candara" panose="020E0502030303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a:solidFill>
                  <a:srgbClr val="FF9300"/>
                </a:solidFill>
                <a:latin typeface="Candara" panose="020E0502030303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a:solidFill>
                  <a:srgbClr val="FF9300"/>
                </a:solidFill>
                <a:latin typeface="Candara" panose="020E0502030303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a:solidFill>
                  <a:srgbClr val="FF9300"/>
                </a:solidFill>
                <a:latin typeface="Candara" panose="020E0502030303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a:solidFill>
                  <a:srgbClr val="FF9300"/>
                </a:solidFill>
                <a:latin typeface="Candara" panose="020E0502030303020204" pitchFamily="34" charset="0"/>
                <a:ea typeface="ＭＳ Ｐゴシック" panose="020B0600070205080204" pitchFamily="34" charset="-128"/>
              </a:defRPr>
            </a:lvl9pPr>
          </a:lstStyle>
          <a:p>
            <a:pPr eaLnBrk="1" hangingPunct="1">
              <a:spcBef>
                <a:spcPct val="0"/>
              </a:spcBef>
              <a:buFontTx/>
              <a:buNone/>
            </a:pPr>
            <a:r>
              <a:rPr lang="ja-JP" altLang="en-US" sz="1800">
                <a:sym typeface="Lucida Grande" panose="020B0600040502020204" pitchFamily="34" charset="0"/>
              </a:rPr>
              <a:t>“</a:t>
            </a:r>
            <a:r>
              <a:rPr lang="en-US" altLang="ja-JP" sz="1800" dirty="0">
                <a:sym typeface="Lucida Grande" panose="020B0600040502020204" pitchFamily="34" charset="0"/>
              </a:rPr>
              <a:t>Cat 5</a:t>
            </a:r>
            <a:r>
              <a:rPr lang="ja-JP" altLang="en-US" sz="1800">
                <a:sym typeface="Lucida Grande" panose="020B0600040502020204" pitchFamily="34" charset="0"/>
              </a:rPr>
              <a:t>”</a:t>
            </a:r>
            <a:r>
              <a:rPr lang="en-US" altLang="ja-JP" sz="1800" dirty="0">
                <a:sym typeface="Lucida Grande" panose="020B0600040502020204" pitchFamily="34" charset="0"/>
              </a:rPr>
              <a:t> is four twisted pairs in a bundle</a:t>
            </a:r>
            <a:endParaRPr lang="en-US" altLang="en-US" sz="1800" dirty="0">
              <a:sym typeface="Lucida Grande" panose="020B0600040502020204" pitchFamily="34" charset="0"/>
            </a:endParaRPr>
          </a:p>
        </p:txBody>
      </p:sp>
      <p:sp>
        <p:nvSpPr>
          <p:cNvPr id="88071" name="Line 24">
            <a:extLst>
              <a:ext uri="{FF2B5EF4-FFF2-40B4-BE49-F238E27FC236}">
                <a16:creationId xmlns:a16="http://schemas.microsoft.com/office/drawing/2014/main" id="{055218B2-52AE-6041-8252-B1FA4802C16E}"/>
              </a:ext>
            </a:extLst>
          </p:cNvPr>
          <p:cNvSpPr>
            <a:spLocks noChangeShapeType="1"/>
          </p:cNvSpPr>
          <p:nvPr/>
        </p:nvSpPr>
        <p:spPr bwMode="auto">
          <a:xfrm>
            <a:off x="511175" y="4829175"/>
            <a:ext cx="2005013" cy="1588"/>
          </a:xfrm>
          <a:prstGeom prst="line">
            <a:avLst/>
          </a:prstGeom>
          <a:noFill/>
          <a:ln w="25400">
            <a:solidFill>
              <a:srgbClr val="CC9900"/>
            </a:solidFill>
            <a:round/>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88072" name="Oval 25">
            <a:extLst>
              <a:ext uri="{FF2B5EF4-FFF2-40B4-BE49-F238E27FC236}">
                <a16:creationId xmlns:a16="http://schemas.microsoft.com/office/drawing/2014/main" id="{084AD3F4-C2CF-114A-8A02-34F5434512A8}"/>
              </a:ext>
            </a:extLst>
          </p:cNvPr>
          <p:cNvSpPr>
            <a:spLocks/>
          </p:cNvSpPr>
          <p:nvPr/>
        </p:nvSpPr>
        <p:spPr bwMode="auto">
          <a:xfrm>
            <a:off x="2195513" y="4629150"/>
            <a:ext cx="147637" cy="347663"/>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lvl1pPr>
              <a:spcBef>
                <a:spcPct val="20000"/>
              </a:spcBef>
              <a:buChar char="•"/>
              <a:defRPr sz="2400">
                <a:solidFill>
                  <a:schemeClr val="tx1"/>
                </a:solidFill>
                <a:latin typeface="Candara" panose="020E0502030303020204" pitchFamily="34" charset="0"/>
                <a:ea typeface="ＭＳ Ｐゴシック" panose="020B0600070205080204" pitchFamily="34" charset="-128"/>
              </a:defRPr>
            </a:lvl1pPr>
            <a:lvl2pPr marL="742950" indent="-285750">
              <a:spcBef>
                <a:spcPct val="20000"/>
              </a:spcBef>
              <a:buChar char="–"/>
              <a:defRPr sz="2000">
                <a:solidFill>
                  <a:schemeClr val="tx1"/>
                </a:solidFill>
                <a:latin typeface="Candara" panose="020E0502030303020204" pitchFamily="34" charset="0"/>
                <a:ea typeface="ＭＳ Ｐゴシック" panose="020B0600070205080204" pitchFamily="34" charset="-128"/>
              </a:defRPr>
            </a:lvl2pPr>
            <a:lvl3pPr marL="1143000" indent="-228600">
              <a:spcBef>
                <a:spcPct val="20000"/>
              </a:spcBef>
              <a:buChar char="•"/>
              <a:defRPr>
                <a:solidFill>
                  <a:srgbClr val="7F7F7F"/>
                </a:solidFill>
                <a:latin typeface="Candara" panose="020E0502030303020204" pitchFamily="34" charset="0"/>
                <a:ea typeface="ＭＳ Ｐゴシック" panose="020B0600070205080204" pitchFamily="34" charset="-128"/>
              </a:defRPr>
            </a:lvl3pPr>
            <a:lvl4pPr marL="1600200" indent="-228600">
              <a:spcBef>
                <a:spcPct val="20000"/>
              </a:spcBef>
              <a:buChar char="–"/>
              <a:defRPr>
                <a:solidFill>
                  <a:srgbClr val="941651"/>
                </a:solidFill>
                <a:latin typeface="Candara" panose="020E0502030303020204" pitchFamily="34" charset="0"/>
                <a:ea typeface="ＭＳ Ｐゴシック" panose="020B0600070205080204" pitchFamily="34" charset="-128"/>
              </a:defRPr>
            </a:lvl4pPr>
            <a:lvl5pPr marL="2057400" indent="-228600">
              <a:spcBef>
                <a:spcPct val="20000"/>
              </a:spcBef>
              <a:buChar char="»"/>
              <a:defRPr>
                <a:solidFill>
                  <a:srgbClr val="FF9300"/>
                </a:solidFill>
                <a:latin typeface="Candara" panose="020E0502030303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a:solidFill>
                  <a:srgbClr val="FF9300"/>
                </a:solidFill>
                <a:latin typeface="Candara" panose="020E0502030303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a:solidFill>
                  <a:srgbClr val="FF9300"/>
                </a:solidFill>
                <a:latin typeface="Candara" panose="020E0502030303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a:solidFill>
                  <a:srgbClr val="FF9300"/>
                </a:solidFill>
                <a:latin typeface="Candara" panose="020E0502030303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a:solidFill>
                  <a:srgbClr val="FF9300"/>
                </a:solidFill>
                <a:latin typeface="Candara" panose="020E0502030303020204" pitchFamily="34" charset="0"/>
                <a:ea typeface="ＭＳ Ｐゴシック" panose="020B0600070205080204" pitchFamily="34" charset="-128"/>
              </a:defRPr>
            </a:lvl9pPr>
          </a:lstStyle>
          <a:p>
            <a:pPr eaLnBrk="1" hangingPunct="1">
              <a:spcBef>
                <a:spcPct val="0"/>
              </a:spcBef>
              <a:buFontTx/>
              <a:buNone/>
            </a:pPr>
            <a:endParaRPr lang="en-US" altLang="en-US">
              <a:latin typeface="Arial" panose="020B0604020202020204" pitchFamily="34" charset="0"/>
            </a:endParaRPr>
          </a:p>
        </p:txBody>
      </p:sp>
      <p:sp>
        <p:nvSpPr>
          <p:cNvPr id="88073" name="Line 26">
            <a:extLst>
              <a:ext uri="{FF2B5EF4-FFF2-40B4-BE49-F238E27FC236}">
                <a16:creationId xmlns:a16="http://schemas.microsoft.com/office/drawing/2014/main" id="{F4CC3392-6471-F949-8C74-F6983F1B67C8}"/>
              </a:ext>
            </a:extLst>
          </p:cNvPr>
          <p:cNvSpPr>
            <a:spLocks noChangeShapeType="1"/>
          </p:cNvSpPr>
          <p:nvPr/>
        </p:nvSpPr>
        <p:spPr bwMode="auto">
          <a:xfrm flipH="1">
            <a:off x="974725" y="4629150"/>
            <a:ext cx="130016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88074" name="Line 27">
            <a:extLst>
              <a:ext uri="{FF2B5EF4-FFF2-40B4-BE49-F238E27FC236}">
                <a16:creationId xmlns:a16="http://schemas.microsoft.com/office/drawing/2014/main" id="{F16D62A5-C009-DF46-8D78-C6BFA0B3A62D}"/>
              </a:ext>
            </a:extLst>
          </p:cNvPr>
          <p:cNvSpPr>
            <a:spLocks noChangeShapeType="1"/>
          </p:cNvSpPr>
          <p:nvPr/>
        </p:nvSpPr>
        <p:spPr bwMode="auto">
          <a:xfrm flipH="1">
            <a:off x="974725" y="5011738"/>
            <a:ext cx="1300163" cy="1587"/>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88075" name="Rectangle 28">
            <a:extLst>
              <a:ext uri="{FF2B5EF4-FFF2-40B4-BE49-F238E27FC236}">
                <a16:creationId xmlns:a16="http://schemas.microsoft.com/office/drawing/2014/main" id="{8700C0A3-6077-A140-BB4A-D4E10999CE46}"/>
              </a:ext>
            </a:extLst>
          </p:cNvPr>
          <p:cNvSpPr>
            <a:spLocks/>
          </p:cNvSpPr>
          <p:nvPr/>
        </p:nvSpPr>
        <p:spPr bwMode="auto">
          <a:xfrm>
            <a:off x="522288" y="4546600"/>
            <a:ext cx="1357312" cy="47625"/>
          </a:xfrm>
          <a:prstGeom prst="rect">
            <a:avLst/>
          </a:prstGeom>
          <a:solidFill>
            <a:schemeClr val="accent1"/>
          </a:solidFill>
          <a:ln w="25400">
            <a:solidFill>
              <a:schemeClr val="tx1"/>
            </a:solidFill>
            <a:miter lim="800000"/>
            <a:headEnd/>
            <a:tailEnd/>
          </a:ln>
        </p:spPr>
        <p:txBody>
          <a:bodyPr lIns="0" tIns="0" rIns="0" bIns="0"/>
          <a:lstStyle>
            <a:lvl1pPr>
              <a:spcBef>
                <a:spcPct val="20000"/>
              </a:spcBef>
              <a:buChar char="•"/>
              <a:defRPr sz="2400">
                <a:solidFill>
                  <a:schemeClr val="tx1"/>
                </a:solidFill>
                <a:latin typeface="Candara" panose="020E0502030303020204" pitchFamily="34" charset="0"/>
                <a:ea typeface="ＭＳ Ｐゴシック" panose="020B0600070205080204" pitchFamily="34" charset="-128"/>
              </a:defRPr>
            </a:lvl1pPr>
            <a:lvl2pPr marL="742950" indent="-285750">
              <a:spcBef>
                <a:spcPct val="20000"/>
              </a:spcBef>
              <a:buChar char="–"/>
              <a:defRPr sz="2000">
                <a:solidFill>
                  <a:schemeClr val="tx1"/>
                </a:solidFill>
                <a:latin typeface="Candara" panose="020E0502030303020204" pitchFamily="34" charset="0"/>
                <a:ea typeface="ＭＳ Ｐゴシック" panose="020B0600070205080204" pitchFamily="34" charset="-128"/>
              </a:defRPr>
            </a:lvl2pPr>
            <a:lvl3pPr marL="1143000" indent="-228600">
              <a:spcBef>
                <a:spcPct val="20000"/>
              </a:spcBef>
              <a:buChar char="•"/>
              <a:defRPr>
                <a:solidFill>
                  <a:srgbClr val="7F7F7F"/>
                </a:solidFill>
                <a:latin typeface="Candara" panose="020E0502030303020204" pitchFamily="34" charset="0"/>
                <a:ea typeface="ＭＳ Ｐゴシック" panose="020B0600070205080204" pitchFamily="34" charset="-128"/>
              </a:defRPr>
            </a:lvl3pPr>
            <a:lvl4pPr marL="1600200" indent="-228600">
              <a:spcBef>
                <a:spcPct val="20000"/>
              </a:spcBef>
              <a:buChar char="–"/>
              <a:defRPr>
                <a:solidFill>
                  <a:srgbClr val="941651"/>
                </a:solidFill>
                <a:latin typeface="Candara" panose="020E0502030303020204" pitchFamily="34" charset="0"/>
                <a:ea typeface="ＭＳ Ｐゴシック" panose="020B0600070205080204" pitchFamily="34" charset="-128"/>
              </a:defRPr>
            </a:lvl4pPr>
            <a:lvl5pPr marL="2057400" indent="-228600">
              <a:spcBef>
                <a:spcPct val="20000"/>
              </a:spcBef>
              <a:buChar char="»"/>
              <a:defRPr>
                <a:solidFill>
                  <a:srgbClr val="FF9300"/>
                </a:solidFill>
                <a:latin typeface="Candara" panose="020E0502030303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a:solidFill>
                  <a:srgbClr val="FF9300"/>
                </a:solidFill>
                <a:latin typeface="Candara" panose="020E0502030303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a:solidFill>
                  <a:srgbClr val="FF9300"/>
                </a:solidFill>
                <a:latin typeface="Candara" panose="020E0502030303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a:solidFill>
                  <a:srgbClr val="FF9300"/>
                </a:solidFill>
                <a:latin typeface="Candara" panose="020E0502030303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a:solidFill>
                  <a:srgbClr val="FF9300"/>
                </a:solidFill>
                <a:latin typeface="Candara" panose="020E0502030303020204" pitchFamily="34" charset="0"/>
                <a:ea typeface="ＭＳ Ｐゴシック" panose="020B0600070205080204" pitchFamily="34" charset="-128"/>
              </a:defRPr>
            </a:lvl9pPr>
          </a:lstStyle>
          <a:p>
            <a:pPr eaLnBrk="1" hangingPunct="1">
              <a:spcBef>
                <a:spcPct val="0"/>
              </a:spcBef>
              <a:buFontTx/>
              <a:buNone/>
            </a:pPr>
            <a:endParaRPr lang="en-US" altLang="en-US">
              <a:latin typeface="Arial" panose="020B0604020202020204" pitchFamily="34" charset="0"/>
            </a:endParaRPr>
          </a:p>
        </p:txBody>
      </p:sp>
      <p:sp>
        <p:nvSpPr>
          <p:cNvPr id="88076" name="Rectangle 29">
            <a:extLst>
              <a:ext uri="{FF2B5EF4-FFF2-40B4-BE49-F238E27FC236}">
                <a16:creationId xmlns:a16="http://schemas.microsoft.com/office/drawing/2014/main" id="{F3E65E87-6C9C-F74D-9738-26689B9B0641}"/>
              </a:ext>
            </a:extLst>
          </p:cNvPr>
          <p:cNvSpPr>
            <a:spLocks/>
          </p:cNvSpPr>
          <p:nvPr/>
        </p:nvSpPr>
        <p:spPr bwMode="auto">
          <a:xfrm>
            <a:off x="522288" y="5011738"/>
            <a:ext cx="1357312" cy="46037"/>
          </a:xfrm>
          <a:prstGeom prst="rect">
            <a:avLst/>
          </a:prstGeom>
          <a:solidFill>
            <a:schemeClr val="accent1"/>
          </a:solidFill>
          <a:ln w="25400">
            <a:solidFill>
              <a:schemeClr val="tx1"/>
            </a:solidFill>
            <a:miter lim="800000"/>
            <a:headEnd/>
            <a:tailEnd/>
          </a:ln>
        </p:spPr>
        <p:txBody>
          <a:bodyPr lIns="0" tIns="0" rIns="0" bIns="0"/>
          <a:lstStyle>
            <a:lvl1pPr>
              <a:spcBef>
                <a:spcPct val="20000"/>
              </a:spcBef>
              <a:buChar char="•"/>
              <a:defRPr sz="2400">
                <a:solidFill>
                  <a:schemeClr val="tx1"/>
                </a:solidFill>
                <a:latin typeface="Candara" panose="020E0502030303020204" pitchFamily="34" charset="0"/>
                <a:ea typeface="ＭＳ Ｐゴシック" panose="020B0600070205080204" pitchFamily="34" charset="-128"/>
              </a:defRPr>
            </a:lvl1pPr>
            <a:lvl2pPr marL="742950" indent="-285750">
              <a:spcBef>
                <a:spcPct val="20000"/>
              </a:spcBef>
              <a:buChar char="–"/>
              <a:defRPr sz="2000">
                <a:solidFill>
                  <a:schemeClr val="tx1"/>
                </a:solidFill>
                <a:latin typeface="Candara" panose="020E0502030303020204" pitchFamily="34" charset="0"/>
                <a:ea typeface="ＭＳ Ｐゴシック" panose="020B0600070205080204" pitchFamily="34" charset="-128"/>
              </a:defRPr>
            </a:lvl2pPr>
            <a:lvl3pPr marL="1143000" indent="-228600">
              <a:spcBef>
                <a:spcPct val="20000"/>
              </a:spcBef>
              <a:buChar char="•"/>
              <a:defRPr>
                <a:solidFill>
                  <a:srgbClr val="7F7F7F"/>
                </a:solidFill>
                <a:latin typeface="Candara" panose="020E0502030303020204" pitchFamily="34" charset="0"/>
                <a:ea typeface="ＭＳ Ｐゴシック" panose="020B0600070205080204" pitchFamily="34" charset="-128"/>
              </a:defRPr>
            </a:lvl3pPr>
            <a:lvl4pPr marL="1600200" indent="-228600">
              <a:spcBef>
                <a:spcPct val="20000"/>
              </a:spcBef>
              <a:buChar char="–"/>
              <a:defRPr>
                <a:solidFill>
                  <a:srgbClr val="941651"/>
                </a:solidFill>
                <a:latin typeface="Candara" panose="020E0502030303020204" pitchFamily="34" charset="0"/>
                <a:ea typeface="ＭＳ Ｐゴシック" panose="020B0600070205080204" pitchFamily="34" charset="-128"/>
              </a:defRPr>
            </a:lvl4pPr>
            <a:lvl5pPr marL="2057400" indent="-228600">
              <a:spcBef>
                <a:spcPct val="20000"/>
              </a:spcBef>
              <a:buChar char="»"/>
              <a:defRPr>
                <a:solidFill>
                  <a:srgbClr val="FF9300"/>
                </a:solidFill>
                <a:latin typeface="Candara" panose="020E0502030303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a:solidFill>
                  <a:srgbClr val="FF9300"/>
                </a:solidFill>
                <a:latin typeface="Candara" panose="020E0502030303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a:solidFill>
                  <a:srgbClr val="FF9300"/>
                </a:solidFill>
                <a:latin typeface="Candara" panose="020E0502030303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a:solidFill>
                  <a:srgbClr val="FF9300"/>
                </a:solidFill>
                <a:latin typeface="Candara" panose="020E0502030303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a:solidFill>
                  <a:srgbClr val="FF9300"/>
                </a:solidFill>
                <a:latin typeface="Candara" panose="020E0502030303020204" pitchFamily="34" charset="0"/>
                <a:ea typeface="ＭＳ Ｐゴシック" panose="020B0600070205080204" pitchFamily="34" charset="-128"/>
              </a:defRPr>
            </a:lvl9pPr>
          </a:lstStyle>
          <a:p>
            <a:pPr eaLnBrk="1" hangingPunct="1">
              <a:spcBef>
                <a:spcPct val="0"/>
              </a:spcBef>
              <a:buFontTx/>
              <a:buNone/>
            </a:pPr>
            <a:endParaRPr lang="en-US" altLang="en-US">
              <a:latin typeface="Arial" panose="020B0604020202020204" pitchFamily="34" charset="0"/>
            </a:endParaRPr>
          </a:p>
        </p:txBody>
      </p:sp>
      <p:sp>
        <p:nvSpPr>
          <p:cNvPr id="88077" name="Rectangle 30">
            <a:extLst>
              <a:ext uri="{FF2B5EF4-FFF2-40B4-BE49-F238E27FC236}">
                <a16:creationId xmlns:a16="http://schemas.microsoft.com/office/drawing/2014/main" id="{C5DC6941-E15B-D14C-BF0B-7DF7B97C447E}"/>
              </a:ext>
            </a:extLst>
          </p:cNvPr>
          <p:cNvSpPr>
            <a:spLocks/>
          </p:cNvSpPr>
          <p:nvPr/>
        </p:nvSpPr>
        <p:spPr bwMode="auto">
          <a:xfrm>
            <a:off x="522288" y="4386263"/>
            <a:ext cx="974725" cy="146050"/>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a:spcBef>
                <a:spcPct val="20000"/>
              </a:spcBef>
              <a:buChar char="•"/>
              <a:defRPr sz="2400">
                <a:solidFill>
                  <a:schemeClr val="tx1"/>
                </a:solidFill>
                <a:latin typeface="Candara" panose="020E0502030303020204" pitchFamily="34" charset="0"/>
                <a:ea typeface="ＭＳ Ｐゴシック" panose="020B0600070205080204" pitchFamily="34" charset="-128"/>
              </a:defRPr>
            </a:lvl1pPr>
            <a:lvl2pPr marL="742950" indent="-285750">
              <a:spcBef>
                <a:spcPct val="20000"/>
              </a:spcBef>
              <a:buChar char="–"/>
              <a:defRPr sz="2000">
                <a:solidFill>
                  <a:schemeClr val="tx1"/>
                </a:solidFill>
                <a:latin typeface="Candara" panose="020E0502030303020204" pitchFamily="34" charset="0"/>
                <a:ea typeface="ＭＳ Ｐゴシック" panose="020B0600070205080204" pitchFamily="34" charset="-128"/>
              </a:defRPr>
            </a:lvl2pPr>
            <a:lvl3pPr marL="1143000" indent="-228600">
              <a:spcBef>
                <a:spcPct val="20000"/>
              </a:spcBef>
              <a:buChar char="•"/>
              <a:defRPr>
                <a:solidFill>
                  <a:srgbClr val="7F7F7F"/>
                </a:solidFill>
                <a:latin typeface="Candara" panose="020E0502030303020204" pitchFamily="34" charset="0"/>
                <a:ea typeface="ＭＳ Ｐゴシック" panose="020B0600070205080204" pitchFamily="34" charset="-128"/>
              </a:defRPr>
            </a:lvl3pPr>
            <a:lvl4pPr marL="1600200" indent="-228600">
              <a:spcBef>
                <a:spcPct val="20000"/>
              </a:spcBef>
              <a:buChar char="–"/>
              <a:defRPr>
                <a:solidFill>
                  <a:srgbClr val="941651"/>
                </a:solidFill>
                <a:latin typeface="Candara" panose="020E0502030303020204" pitchFamily="34" charset="0"/>
                <a:ea typeface="ＭＳ Ｐゴシック" panose="020B0600070205080204" pitchFamily="34" charset="-128"/>
              </a:defRPr>
            </a:lvl4pPr>
            <a:lvl5pPr marL="2057400" indent="-228600">
              <a:spcBef>
                <a:spcPct val="20000"/>
              </a:spcBef>
              <a:buChar char="»"/>
              <a:defRPr>
                <a:solidFill>
                  <a:srgbClr val="FF9300"/>
                </a:solidFill>
                <a:latin typeface="Candara" panose="020E0502030303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a:solidFill>
                  <a:srgbClr val="FF9300"/>
                </a:solidFill>
                <a:latin typeface="Candara" panose="020E0502030303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a:solidFill>
                  <a:srgbClr val="FF9300"/>
                </a:solidFill>
                <a:latin typeface="Candara" panose="020E0502030303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a:solidFill>
                  <a:srgbClr val="FF9300"/>
                </a:solidFill>
                <a:latin typeface="Candara" panose="020E0502030303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a:solidFill>
                  <a:srgbClr val="FF9300"/>
                </a:solidFill>
                <a:latin typeface="Candara" panose="020E0502030303020204" pitchFamily="34" charset="0"/>
                <a:ea typeface="ＭＳ Ｐゴシック" panose="020B0600070205080204" pitchFamily="34" charset="-128"/>
              </a:defRPr>
            </a:lvl9pPr>
          </a:lstStyle>
          <a:p>
            <a:pPr eaLnBrk="1" hangingPunct="1">
              <a:spcBef>
                <a:spcPct val="0"/>
              </a:spcBef>
              <a:buFontTx/>
              <a:buNone/>
            </a:pPr>
            <a:endParaRPr lang="en-US" altLang="en-US">
              <a:latin typeface="Arial" panose="020B0604020202020204" pitchFamily="34" charset="0"/>
            </a:endParaRPr>
          </a:p>
        </p:txBody>
      </p:sp>
      <p:sp>
        <p:nvSpPr>
          <p:cNvPr id="88078" name="Rectangle 31">
            <a:extLst>
              <a:ext uri="{FF2B5EF4-FFF2-40B4-BE49-F238E27FC236}">
                <a16:creationId xmlns:a16="http://schemas.microsoft.com/office/drawing/2014/main" id="{20E70CF6-6BC6-6B46-B775-BDC9FD4DC10E}"/>
              </a:ext>
            </a:extLst>
          </p:cNvPr>
          <p:cNvSpPr>
            <a:spLocks/>
          </p:cNvSpPr>
          <p:nvPr/>
        </p:nvSpPr>
        <p:spPr bwMode="auto">
          <a:xfrm>
            <a:off x="522288" y="5072063"/>
            <a:ext cx="974725" cy="146050"/>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a:spcBef>
                <a:spcPct val="20000"/>
              </a:spcBef>
              <a:buChar char="•"/>
              <a:defRPr sz="2400">
                <a:solidFill>
                  <a:schemeClr val="tx1"/>
                </a:solidFill>
                <a:latin typeface="Candara" panose="020E0502030303020204" pitchFamily="34" charset="0"/>
                <a:ea typeface="ＭＳ Ｐゴシック" panose="020B0600070205080204" pitchFamily="34" charset="-128"/>
              </a:defRPr>
            </a:lvl1pPr>
            <a:lvl2pPr marL="742950" indent="-285750">
              <a:spcBef>
                <a:spcPct val="20000"/>
              </a:spcBef>
              <a:buChar char="–"/>
              <a:defRPr sz="2000">
                <a:solidFill>
                  <a:schemeClr val="tx1"/>
                </a:solidFill>
                <a:latin typeface="Candara" panose="020E0502030303020204" pitchFamily="34" charset="0"/>
                <a:ea typeface="ＭＳ Ｐゴシック" panose="020B0600070205080204" pitchFamily="34" charset="-128"/>
              </a:defRPr>
            </a:lvl2pPr>
            <a:lvl3pPr marL="1143000" indent="-228600">
              <a:spcBef>
                <a:spcPct val="20000"/>
              </a:spcBef>
              <a:buChar char="•"/>
              <a:defRPr>
                <a:solidFill>
                  <a:srgbClr val="7F7F7F"/>
                </a:solidFill>
                <a:latin typeface="Candara" panose="020E0502030303020204" pitchFamily="34" charset="0"/>
                <a:ea typeface="ＭＳ Ｐゴシック" panose="020B0600070205080204" pitchFamily="34" charset="-128"/>
              </a:defRPr>
            </a:lvl3pPr>
            <a:lvl4pPr marL="1600200" indent="-228600">
              <a:spcBef>
                <a:spcPct val="20000"/>
              </a:spcBef>
              <a:buChar char="–"/>
              <a:defRPr>
                <a:solidFill>
                  <a:srgbClr val="941651"/>
                </a:solidFill>
                <a:latin typeface="Candara" panose="020E0502030303020204" pitchFamily="34" charset="0"/>
                <a:ea typeface="ＭＳ Ｐゴシック" panose="020B0600070205080204" pitchFamily="34" charset="-128"/>
              </a:defRPr>
            </a:lvl4pPr>
            <a:lvl5pPr marL="2057400" indent="-228600">
              <a:spcBef>
                <a:spcPct val="20000"/>
              </a:spcBef>
              <a:buChar char="»"/>
              <a:defRPr>
                <a:solidFill>
                  <a:srgbClr val="FF9300"/>
                </a:solidFill>
                <a:latin typeface="Candara" panose="020E0502030303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a:solidFill>
                  <a:srgbClr val="FF9300"/>
                </a:solidFill>
                <a:latin typeface="Candara" panose="020E0502030303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a:solidFill>
                  <a:srgbClr val="FF9300"/>
                </a:solidFill>
                <a:latin typeface="Candara" panose="020E0502030303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a:solidFill>
                  <a:srgbClr val="FF9300"/>
                </a:solidFill>
                <a:latin typeface="Candara" panose="020E0502030303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a:solidFill>
                  <a:srgbClr val="FF9300"/>
                </a:solidFill>
                <a:latin typeface="Candara" panose="020E0502030303020204" pitchFamily="34" charset="0"/>
                <a:ea typeface="ＭＳ Ｐゴシック" panose="020B0600070205080204" pitchFamily="34" charset="-128"/>
              </a:defRPr>
            </a:lvl9pPr>
          </a:lstStyle>
          <a:p>
            <a:pPr eaLnBrk="1" hangingPunct="1">
              <a:spcBef>
                <a:spcPct val="0"/>
              </a:spcBef>
              <a:buFontTx/>
              <a:buNone/>
            </a:pPr>
            <a:endParaRPr lang="en-US" altLang="en-US">
              <a:latin typeface="Arial" panose="020B0604020202020204" pitchFamily="34" charset="0"/>
            </a:endParaRPr>
          </a:p>
        </p:txBody>
      </p:sp>
      <p:sp>
        <p:nvSpPr>
          <p:cNvPr id="88079" name="Line 32">
            <a:extLst>
              <a:ext uri="{FF2B5EF4-FFF2-40B4-BE49-F238E27FC236}">
                <a16:creationId xmlns:a16="http://schemas.microsoft.com/office/drawing/2014/main" id="{71E2D98C-8C8E-EC40-8A43-04A8C0B38361}"/>
              </a:ext>
            </a:extLst>
          </p:cNvPr>
          <p:cNvSpPr>
            <a:spLocks noChangeShapeType="1"/>
          </p:cNvSpPr>
          <p:nvPr/>
        </p:nvSpPr>
        <p:spPr bwMode="auto">
          <a:xfrm rot="10800000" flipH="1">
            <a:off x="2506663" y="4768850"/>
            <a:ext cx="311150" cy="8096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88080" name="Rectangle 33">
            <a:extLst>
              <a:ext uri="{FF2B5EF4-FFF2-40B4-BE49-F238E27FC236}">
                <a16:creationId xmlns:a16="http://schemas.microsoft.com/office/drawing/2014/main" id="{F3E5A8F8-5FF6-6544-B0DC-83BC4511D932}"/>
              </a:ext>
            </a:extLst>
          </p:cNvPr>
          <p:cNvSpPr>
            <a:spLocks/>
          </p:cNvSpPr>
          <p:nvPr/>
        </p:nvSpPr>
        <p:spPr bwMode="auto">
          <a:xfrm>
            <a:off x="2803525" y="4641850"/>
            <a:ext cx="14986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45720" rIns="81439">
            <a:spAutoFit/>
          </a:bodyPr>
          <a:lstStyle>
            <a:lvl1pPr>
              <a:spcBef>
                <a:spcPct val="20000"/>
              </a:spcBef>
              <a:buChar char="•"/>
              <a:defRPr sz="2400">
                <a:solidFill>
                  <a:schemeClr val="tx1"/>
                </a:solidFill>
                <a:latin typeface="Candara" panose="020E0502030303020204" pitchFamily="34" charset="0"/>
                <a:ea typeface="ＭＳ Ｐゴシック" panose="020B0600070205080204" pitchFamily="34" charset="-128"/>
              </a:defRPr>
            </a:lvl1pPr>
            <a:lvl2pPr marL="742950" indent="-285750">
              <a:spcBef>
                <a:spcPct val="20000"/>
              </a:spcBef>
              <a:buChar char="–"/>
              <a:defRPr sz="2000">
                <a:solidFill>
                  <a:schemeClr val="tx1"/>
                </a:solidFill>
                <a:latin typeface="Candara" panose="020E0502030303020204" pitchFamily="34" charset="0"/>
                <a:ea typeface="ＭＳ Ｐゴシック" panose="020B0600070205080204" pitchFamily="34" charset="-128"/>
              </a:defRPr>
            </a:lvl2pPr>
            <a:lvl3pPr marL="1143000" indent="-228600">
              <a:spcBef>
                <a:spcPct val="20000"/>
              </a:spcBef>
              <a:buChar char="•"/>
              <a:defRPr>
                <a:solidFill>
                  <a:srgbClr val="7F7F7F"/>
                </a:solidFill>
                <a:latin typeface="Candara" panose="020E0502030303020204" pitchFamily="34" charset="0"/>
                <a:ea typeface="ＭＳ Ｐゴシック" panose="020B0600070205080204" pitchFamily="34" charset="-128"/>
              </a:defRPr>
            </a:lvl3pPr>
            <a:lvl4pPr marL="1600200" indent="-228600">
              <a:spcBef>
                <a:spcPct val="20000"/>
              </a:spcBef>
              <a:buChar char="–"/>
              <a:defRPr>
                <a:solidFill>
                  <a:srgbClr val="941651"/>
                </a:solidFill>
                <a:latin typeface="Candara" panose="020E0502030303020204" pitchFamily="34" charset="0"/>
                <a:ea typeface="ＭＳ Ｐゴシック" panose="020B0600070205080204" pitchFamily="34" charset="-128"/>
              </a:defRPr>
            </a:lvl4pPr>
            <a:lvl5pPr marL="2057400" indent="-228600">
              <a:spcBef>
                <a:spcPct val="20000"/>
              </a:spcBef>
              <a:buChar char="»"/>
              <a:defRPr>
                <a:solidFill>
                  <a:srgbClr val="FF9300"/>
                </a:solidFill>
                <a:latin typeface="Candara" panose="020E0502030303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a:solidFill>
                  <a:srgbClr val="FF9300"/>
                </a:solidFill>
                <a:latin typeface="Candara" panose="020E0502030303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a:solidFill>
                  <a:srgbClr val="FF9300"/>
                </a:solidFill>
                <a:latin typeface="Candara" panose="020E0502030303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a:solidFill>
                  <a:srgbClr val="FF9300"/>
                </a:solidFill>
                <a:latin typeface="Candara" panose="020E0502030303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a:solidFill>
                  <a:srgbClr val="FF9300"/>
                </a:solidFill>
                <a:latin typeface="Candara" panose="020E0502030303020204" pitchFamily="34" charset="0"/>
                <a:ea typeface="ＭＳ Ｐゴシック" panose="020B0600070205080204" pitchFamily="34" charset="-128"/>
              </a:defRPr>
            </a:lvl9pPr>
          </a:lstStyle>
          <a:p>
            <a:pPr eaLnBrk="1" hangingPunct="1">
              <a:spcBef>
                <a:spcPct val="0"/>
              </a:spcBef>
              <a:buFontTx/>
              <a:buNone/>
            </a:pPr>
            <a:r>
              <a:rPr lang="en-US" altLang="en-US" sz="1800">
                <a:latin typeface="Lucida Grande" panose="020B0600040502020204" pitchFamily="34" charset="0"/>
                <a:sym typeface="Lucida Grande" panose="020B0600040502020204" pitchFamily="34" charset="0"/>
              </a:rPr>
              <a:t>Copper core</a:t>
            </a:r>
          </a:p>
        </p:txBody>
      </p:sp>
      <p:sp>
        <p:nvSpPr>
          <p:cNvPr id="88081" name="Rectangle 34">
            <a:extLst>
              <a:ext uri="{FF2B5EF4-FFF2-40B4-BE49-F238E27FC236}">
                <a16:creationId xmlns:a16="http://schemas.microsoft.com/office/drawing/2014/main" id="{0BE88D0B-A20D-3E40-857F-E2085409811B}"/>
              </a:ext>
            </a:extLst>
          </p:cNvPr>
          <p:cNvSpPr>
            <a:spLocks/>
          </p:cNvSpPr>
          <p:nvPr/>
        </p:nvSpPr>
        <p:spPr bwMode="auto">
          <a:xfrm>
            <a:off x="2574925" y="4419600"/>
            <a:ext cx="8953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45720" rIns="81439">
            <a:spAutoFit/>
          </a:bodyPr>
          <a:lstStyle>
            <a:lvl1pPr>
              <a:spcBef>
                <a:spcPct val="20000"/>
              </a:spcBef>
              <a:buChar char="•"/>
              <a:defRPr sz="2400">
                <a:solidFill>
                  <a:schemeClr val="tx1"/>
                </a:solidFill>
                <a:latin typeface="Candara" panose="020E0502030303020204" pitchFamily="34" charset="0"/>
                <a:ea typeface="ＭＳ Ｐゴシック" panose="020B0600070205080204" pitchFamily="34" charset="-128"/>
              </a:defRPr>
            </a:lvl1pPr>
            <a:lvl2pPr marL="742950" indent="-285750">
              <a:spcBef>
                <a:spcPct val="20000"/>
              </a:spcBef>
              <a:buChar char="–"/>
              <a:defRPr sz="2000">
                <a:solidFill>
                  <a:schemeClr val="tx1"/>
                </a:solidFill>
                <a:latin typeface="Candara" panose="020E0502030303020204" pitchFamily="34" charset="0"/>
                <a:ea typeface="ＭＳ Ｐゴシック" panose="020B0600070205080204" pitchFamily="34" charset="-128"/>
              </a:defRPr>
            </a:lvl2pPr>
            <a:lvl3pPr marL="1143000" indent="-228600">
              <a:spcBef>
                <a:spcPct val="20000"/>
              </a:spcBef>
              <a:buChar char="•"/>
              <a:defRPr>
                <a:solidFill>
                  <a:srgbClr val="7F7F7F"/>
                </a:solidFill>
                <a:latin typeface="Candara" panose="020E0502030303020204" pitchFamily="34" charset="0"/>
                <a:ea typeface="ＭＳ Ｐゴシック" panose="020B0600070205080204" pitchFamily="34" charset="-128"/>
              </a:defRPr>
            </a:lvl3pPr>
            <a:lvl4pPr marL="1600200" indent="-228600">
              <a:spcBef>
                <a:spcPct val="20000"/>
              </a:spcBef>
              <a:buChar char="–"/>
              <a:defRPr>
                <a:solidFill>
                  <a:srgbClr val="941651"/>
                </a:solidFill>
                <a:latin typeface="Candara" panose="020E0502030303020204" pitchFamily="34" charset="0"/>
                <a:ea typeface="ＭＳ Ｐゴシック" panose="020B0600070205080204" pitchFamily="34" charset="-128"/>
              </a:defRPr>
            </a:lvl4pPr>
            <a:lvl5pPr marL="2057400" indent="-228600">
              <a:spcBef>
                <a:spcPct val="20000"/>
              </a:spcBef>
              <a:buChar char="»"/>
              <a:defRPr>
                <a:solidFill>
                  <a:srgbClr val="FF9300"/>
                </a:solidFill>
                <a:latin typeface="Candara" panose="020E0502030303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a:solidFill>
                  <a:srgbClr val="FF9300"/>
                </a:solidFill>
                <a:latin typeface="Candara" panose="020E0502030303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a:solidFill>
                  <a:srgbClr val="FF9300"/>
                </a:solidFill>
                <a:latin typeface="Candara" panose="020E0502030303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a:solidFill>
                  <a:srgbClr val="FF9300"/>
                </a:solidFill>
                <a:latin typeface="Candara" panose="020E0502030303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a:solidFill>
                  <a:srgbClr val="FF9300"/>
                </a:solidFill>
                <a:latin typeface="Candara" panose="020E0502030303020204" pitchFamily="34" charset="0"/>
                <a:ea typeface="ＭＳ Ｐゴシック" panose="020B0600070205080204" pitchFamily="34" charset="-128"/>
              </a:defRPr>
            </a:lvl9pPr>
          </a:lstStyle>
          <a:p>
            <a:pPr eaLnBrk="1" hangingPunct="1">
              <a:spcBef>
                <a:spcPct val="0"/>
              </a:spcBef>
              <a:buFontTx/>
              <a:buNone/>
            </a:pPr>
            <a:r>
              <a:rPr lang="en-US" altLang="en-US" sz="1400">
                <a:latin typeface="Lucida Grande" panose="020B0600040502020204" pitchFamily="34" charset="0"/>
                <a:sym typeface="Lucida Grande" panose="020B0600040502020204" pitchFamily="34" charset="0"/>
              </a:rPr>
              <a:t>Insulator</a:t>
            </a:r>
          </a:p>
        </p:txBody>
      </p:sp>
      <p:sp>
        <p:nvSpPr>
          <p:cNvPr id="88082" name="Rectangle 35">
            <a:extLst>
              <a:ext uri="{FF2B5EF4-FFF2-40B4-BE49-F238E27FC236}">
                <a16:creationId xmlns:a16="http://schemas.microsoft.com/office/drawing/2014/main" id="{2CCA128F-A5AA-3C4A-AD9E-A161DF282AB0}"/>
              </a:ext>
            </a:extLst>
          </p:cNvPr>
          <p:cNvSpPr>
            <a:spLocks/>
          </p:cNvSpPr>
          <p:nvPr/>
        </p:nvSpPr>
        <p:spPr bwMode="auto">
          <a:xfrm>
            <a:off x="2192338" y="4178300"/>
            <a:ext cx="223996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45720" rIns="81439">
            <a:spAutoFit/>
          </a:bodyPr>
          <a:lstStyle>
            <a:lvl1pPr>
              <a:spcBef>
                <a:spcPct val="20000"/>
              </a:spcBef>
              <a:buChar char="•"/>
              <a:defRPr sz="2400">
                <a:solidFill>
                  <a:schemeClr val="tx1"/>
                </a:solidFill>
                <a:latin typeface="Candara" panose="020E0502030303020204" pitchFamily="34" charset="0"/>
                <a:ea typeface="ＭＳ Ｐゴシック" panose="020B0600070205080204" pitchFamily="34" charset="-128"/>
              </a:defRPr>
            </a:lvl1pPr>
            <a:lvl2pPr marL="742950" indent="-285750">
              <a:spcBef>
                <a:spcPct val="20000"/>
              </a:spcBef>
              <a:buChar char="–"/>
              <a:defRPr sz="2000">
                <a:solidFill>
                  <a:schemeClr val="tx1"/>
                </a:solidFill>
                <a:latin typeface="Candara" panose="020E0502030303020204" pitchFamily="34" charset="0"/>
                <a:ea typeface="ＭＳ Ｐゴシック" panose="020B0600070205080204" pitchFamily="34" charset="-128"/>
              </a:defRPr>
            </a:lvl2pPr>
            <a:lvl3pPr marL="1143000" indent="-228600">
              <a:spcBef>
                <a:spcPct val="20000"/>
              </a:spcBef>
              <a:buChar char="•"/>
              <a:defRPr>
                <a:solidFill>
                  <a:srgbClr val="7F7F7F"/>
                </a:solidFill>
                <a:latin typeface="Candara" panose="020E0502030303020204" pitchFamily="34" charset="0"/>
                <a:ea typeface="ＭＳ Ｐゴシック" panose="020B0600070205080204" pitchFamily="34" charset="-128"/>
              </a:defRPr>
            </a:lvl3pPr>
            <a:lvl4pPr marL="1600200" indent="-228600">
              <a:spcBef>
                <a:spcPct val="20000"/>
              </a:spcBef>
              <a:buChar char="–"/>
              <a:defRPr>
                <a:solidFill>
                  <a:srgbClr val="941651"/>
                </a:solidFill>
                <a:latin typeface="Candara" panose="020E0502030303020204" pitchFamily="34" charset="0"/>
                <a:ea typeface="ＭＳ Ｐゴシック" panose="020B0600070205080204" pitchFamily="34" charset="-128"/>
              </a:defRPr>
            </a:lvl4pPr>
            <a:lvl5pPr marL="2057400" indent="-228600">
              <a:spcBef>
                <a:spcPct val="20000"/>
              </a:spcBef>
              <a:buChar char="»"/>
              <a:defRPr>
                <a:solidFill>
                  <a:srgbClr val="FF9300"/>
                </a:solidFill>
                <a:latin typeface="Candara" panose="020E0502030303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a:solidFill>
                  <a:srgbClr val="FF9300"/>
                </a:solidFill>
                <a:latin typeface="Candara" panose="020E0502030303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a:solidFill>
                  <a:srgbClr val="FF9300"/>
                </a:solidFill>
                <a:latin typeface="Candara" panose="020E0502030303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a:solidFill>
                  <a:srgbClr val="FF9300"/>
                </a:solidFill>
                <a:latin typeface="Candara" panose="020E0502030303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a:solidFill>
                  <a:srgbClr val="FF9300"/>
                </a:solidFill>
                <a:latin typeface="Candara" panose="020E0502030303020204" pitchFamily="34" charset="0"/>
                <a:ea typeface="ＭＳ Ｐゴシック" panose="020B0600070205080204" pitchFamily="34" charset="-128"/>
              </a:defRPr>
            </a:lvl9pPr>
          </a:lstStyle>
          <a:p>
            <a:pPr eaLnBrk="1" hangingPunct="1">
              <a:spcBef>
                <a:spcPct val="0"/>
              </a:spcBef>
              <a:buFontTx/>
              <a:buNone/>
            </a:pPr>
            <a:r>
              <a:rPr lang="en-US" altLang="en-US" sz="1400">
                <a:latin typeface="Lucida Grande" panose="020B0600040502020204" pitchFamily="34" charset="0"/>
                <a:sym typeface="Lucida Grande" panose="020B0600040502020204" pitchFamily="34" charset="0"/>
              </a:rPr>
              <a:t>Braided outer conductor</a:t>
            </a:r>
          </a:p>
        </p:txBody>
      </p:sp>
      <p:sp>
        <p:nvSpPr>
          <p:cNvPr id="88083" name="Line 36">
            <a:extLst>
              <a:ext uri="{FF2B5EF4-FFF2-40B4-BE49-F238E27FC236}">
                <a16:creationId xmlns:a16="http://schemas.microsoft.com/office/drawing/2014/main" id="{F5DCB30E-86FE-C241-9C0C-8687FD3FB26F}"/>
              </a:ext>
            </a:extLst>
          </p:cNvPr>
          <p:cNvSpPr>
            <a:spLocks noChangeShapeType="1"/>
          </p:cNvSpPr>
          <p:nvPr/>
        </p:nvSpPr>
        <p:spPr bwMode="auto">
          <a:xfrm rot="10800000" flipH="1">
            <a:off x="2265363" y="4535488"/>
            <a:ext cx="322262" cy="180975"/>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88084" name="Line 37">
            <a:extLst>
              <a:ext uri="{FF2B5EF4-FFF2-40B4-BE49-F238E27FC236}">
                <a16:creationId xmlns:a16="http://schemas.microsoft.com/office/drawing/2014/main" id="{A343126C-B243-4248-831F-AE6ABE916FD1}"/>
              </a:ext>
            </a:extLst>
          </p:cNvPr>
          <p:cNvSpPr>
            <a:spLocks noChangeShapeType="1"/>
          </p:cNvSpPr>
          <p:nvPr/>
        </p:nvSpPr>
        <p:spPr bwMode="auto">
          <a:xfrm rot="10800000" flipH="1">
            <a:off x="1801813" y="4386263"/>
            <a:ext cx="390525" cy="160337"/>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88085" name="Line 38">
            <a:extLst>
              <a:ext uri="{FF2B5EF4-FFF2-40B4-BE49-F238E27FC236}">
                <a16:creationId xmlns:a16="http://schemas.microsoft.com/office/drawing/2014/main" id="{C5032DBE-316E-474D-9118-07AC15B2034F}"/>
              </a:ext>
            </a:extLst>
          </p:cNvPr>
          <p:cNvSpPr>
            <a:spLocks noChangeShapeType="1"/>
          </p:cNvSpPr>
          <p:nvPr/>
        </p:nvSpPr>
        <p:spPr bwMode="auto">
          <a:xfrm rot="10800000" flipH="1">
            <a:off x="1438275" y="4071938"/>
            <a:ext cx="382588" cy="32226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88086" name="Rectangle 39">
            <a:extLst>
              <a:ext uri="{FF2B5EF4-FFF2-40B4-BE49-F238E27FC236}">
                <a16:creationId xmlns:a16="http://schemas.microsoft.com/office/drawing/2014/main" id="{F22EB917-3DD5-E84E-8D86-90C5DA883DFC}"/>
              </a:ext>
            </a:extLst>
          </p:cNvPr>
          <p:cNvSpPr>
            <a:spLocks/>
          </p:cNvSpPr>
          <p:nvPr/>
        </p:nvSpPr>
        <p:spPr bwMode="auto">
          <a:xfrm>
            <a:off x="1887538" y="3957638"/>
            <a:ext cx="1514475"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45720" rIns="81439">
            <a:spAutoFit/>
          </a:bodyPr>
          <a:lstStyle>
            <a:lvl1pPr>
              <a:spcBef>
                <a:spcPct val="20000"/>
              </a:spcBef>
              <a:buChar char="•"/>
              <a:defRPr sz="2400">
                <a:solidFill>
                  <a:schemeClr val="tx1"/>
                </a:solidFill>
                <a:latin typeface="Candara" panose="020E0502030303020204" pitchFamily="34" charset="0"/>
                <a:ea typeface="ＭＳ Ｐゴシック" panose="020B0600070205080204" pitchFamily="34" charset="-128"/>
              </a:defRPr>
            </a:lvl1pPr>
            <a:lvl2pPr marL="742950" indent="-285750">
              <a:spcBef>
                <a:spcPct val="20000"/>
              </a:spcBef>
              <a:buChar char="–"/>
              <a:defRPr sz="2000">
                <a:solidFill>
                  <a:schemeClr val="tx1"/>
                </a:solidFill>
                <a:latin typeface="Candara" panose="020E0502030303020204" pitchFamily="34" charset="0"/>
                <a:ea typeface="ＭＳ Ｐゴシック" panose="020B0600070205080204" pitchFamily="34" charset="-128"/>
              </a:defRPr>
            </a:lvl2pPr>
            <a:lvl3pPr marL="1143000" indent="-228600">
              <a:spcBef>
                <a:spcPct val="20000"/>
              </a:spcBef>
              <a:buChar char="•"/>
              <a:defRPr>
                <a:solidFill>
                  <a:srgbClr val="7F7F7F"/>
                </a:solidFill>
                <a:latin typeface="Candara" panose="020E0502030303020204" pitchFamily="34" charset="0"/>
                <a:ea typeface="ＭＳ Ｐゴシック" panose="020B0600070205080204" pitchFamily="34" charset="-128"/>
              </a:defRPr>
            </a:lvl3pPr>
            <a:lvl4pPr marL="1600200" indent="-228600">
              <a:spcBef>
                <a:spcPct val="20000"/>
              </a:spcBef>
              <a:buChar char="–"/>
              <a:defRPr>
                <a:solidFill>
                  <a:srgbClr val="941651"/>
                </a:solidFill>
                <a:latin typeface="Candara" panose="020E0502030303020204" pitchFamily="34" charset="0"/>
                <a:ea typeface="ＭＳ Ｐゴシック" panose="020B0600070205080204" pitchFamily="34" charset="-128"/>
              </a:defRPr>
            </a:lvl4pPr>
            <a:lvl5pPr marL="2057400" indent="-228600">
              <a:spcBef>
                <a:spcPct val="20000"/>
              </a:spcBef>
              <a:buChar char="»"/>
              <a:defRPr>
                <a:solidFill>
                  <a:srgbClr val="FF9300"/>
                </a:solidFill>
                <a:latin typeface="Candara" panose="020E0502030303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a:solidFill>
                  <a:srgbClr val="FF9300"/>
                </a:solidFill>
                <a:latin typeface="Candara" panose="020E0502030303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a:solidFill>
                  <a:srgbClr val="FF9300"/>
                </a:solidFill>
                <a:latin typeface="Candara" panose="020E0502030303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a:solidFill>
                  <a:srgbClr val="FF9300"/>
                </a:solidFill>
                <a:latin typeface="Candara" panose="020E0502030303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a:solidFill>
                  <a:srgbClr val="FF9300"/>
                </a:solidFill>
                <a:latin typeface="Candara" panose="020E0502030303020204" pitchFamily="34" charset="0"/>
                <a:ea typeface="ＭＳ Ｐゴシック" panose="020B0600070205080204" pitchFamily="34" charset="-128"/>
              </a:defRPr>
            </a:lvl9pPr>
          </a:lstStyle>
          <a:p>
            <a:pPr eaLnBrk="1" hangingPunct="1">
              <a:spcBef>
                <a:spcPct val="0"/>
              </a:spcBef>
              <a:buFontTx/>
              <a:buNone/>
            </a:pPr>
            <a:r>
              <a:rPr lang="en-US" altLang="en-US" sz="1400">
                <a:latin typeface="Lucida Grande" panose="020B0600040502020204" pitchFamily="34" charset="0"/>
                <a:sym typeface="Lucida Grande" panose="020B0600040502020204" pitchFamily="34" charset="0"/>
              </a:rPr>
              <a:t>Plastic Covering</a:t>
            </a:r>
          </a:p>
        </p:txBody>
      </p:sp>
      <p:sp>
        <p:nvSpPr>
          <p:cNvPr id="88087" name="TextBox 40">
            <a:extLst>
              <a:ext uri="{FF2B5EF4-FFF2-40B4-BE49-F238E27FC236}">
                <a16:creationId xmlns:a16="http://schemas.microsoft.com/office/drawing/2014/main" id="{E88A8EF1-B368-7944-ACE2-8F4EDA8F9C87}"/>
              </a:ext>
            </a:extLst>
          </p:cNvPr>
          <p:cNvSpPr txBox="1">
            <a:spLocks noChangeArrowheads="1"/>
          </p:cNvSpPr>
          <p:nvPr/>
        </p:nvSpPr>
        <p:spPr bwMode="auto">
          <a:xfrm>
            <a:off x="356393" y="5841558"/>
            <a:ext cx="835501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400">
                <a:solidFill>
                  <a:schemeClr val="tx1"/>
                </a:solidFill>
                <a:latin typeface="Candara" panose="020E0502030303020204" pitchFamily="34" charset="0"/>
                <a:ea typeface="ＭＳ Ｐゴシック" panose="020B0600070205080204" pitchFamily="34" charset="-128"/>
              </a:defRPr>
            </a:lvl1pPr>
            <a:lvl2pPr marL="742950" indent="-285750">
              <a:spcBef>
                <a:spcPct val="20000"/>
              </a:spcBef>
              <a:buChar char="–"/>
              <a:defRPr sz="2000">
                <a:solidFill>
                  <a:schemeClr val="tx1"/>
                </a:solidFill>
                <a:latin typeface="Candara" panose="020E0502030303020204" pitchFamily="34" charset="0"/>
                <a:ea typeface="ＭＳ Ｐゴシック" panose="020B0600070205080204" pitchFamily="34" charset="-128"/>
              </a:defRPr>
            </a:lvl2pPr>
            <a:lvl3pPr marL="1143000" indent="-228600">
              <a:spcBef>
                <a:spcPct val="20000"/>
              </a:spcBef>
              <a:buChar char="•"/>
              <a:defRPr>
                <a:solidFill>
                  <a:srgbClr val="7F7F7F"/>
                </a:solidFill>
                <a:latin typeface="Candara" panose="020E0502030303020204" pitchFamily="34" charset="0"/>
                <a:ea typeface="ＭＳ Ｐゴシック" panose="020B0600070205080204" pitchFamily="34" charset="-128"/>
              </a:defRPr>
            </a:lvl3pPr>
            <a:lvl4pPr marL="1600200" indent="-228600">
              <a:spcBef>
                <a:spcPct val="20000"/>
              </a:spcBef>
              <a:buChar char="–"/>
              <a:defRPr>
                <a:solidFill>
                  <a:srgbClr val="941651"/>
                </a:solidFill>
                <a:latin typeface="Candara" panose="020E0502030303020204" pitchFamily="34" charset="0"/>
                <a:ea typeface="ＭＳ Ｐゴシック" panose="020B0600070205080204" pitchFamily="34" charset="-128"/>
              </a:defRPr>
            </a:lvl4pPr>
            <a:lvl5pPr marL="2057400" indent="-228600">
              <a:spcBef>
                <a:spcPct val="20000"/>
              </a:spcBef>
              <a:buChar char="»"/>
              <a:defRPr>
                <a:solidFill>
                  <a:srgbClr val="FF9300"/>
                </a:solidFill>
                <a:latin typeface="Candara" panose="020E0502030303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a:solidFill>
                  <a:srgbClr val="FF9300"/>
                </a:solidFill>
                <a:latin typeface="Candara" panose="020E0502030303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a:solidFill>
                  <a:srgbClr val="FF9300"/>
                </a:solidFill>
                <a:latin typeface="Candara" panose="020E0502030303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a:solidFill>
                  <a:srgbClr val="FF9300"/>
                </a:solidFill>
                <a:latin typeface="Candara" panose="020E0502030303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a:solidFill>
                  <a:srgbClr val="FF9300"/>
                </a:solidFill>
                <a:latin typeface="Candara" panose="020E0502030303020204" pitchFamily="34" charset="0"/>
                <a:ea typeface="ＭＳ Ｐゴシック" panose="020B0600070205080204" pitchFamily="34" charset="-128"/>
              </a:defRPr>
            </a:lvl9pPr>
          </a:lstStyle>
          <a:p>
            <a:pPr algn="ctr">
              <a:spcBef>
                <a:spcPct val="0"/>
              </a:spcBef>
              <a:buFontTx/>
              <a:buNone/>
            </a:pPr>
            <a:r>
              <a:rPr lang="en-US" altLang="en-US" sz="1800" dirty="0"/>
              <a:t>D. Patterson, “Latency Lags Bandwidth,” </a:t>
            </a:r>
            <a:r>
              <a:rPr lang="en-US" altLang="en-US" sz="1800" i="1" dirty="0"/>
              <a:t>Communications of the ACM</a:t>
            </a:r>
            <a:r>
              <a:rPr lang="en-US" altLang="en-US" sz="1800" dirty="0"/>
              <a:t>, October 2014</a:t>
            </a:r>
          </a:p>
        </p:txBody>
      </p:sp>
    </p:spTree>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Rectangle 1">
            <a:extLst>
              <a:ext uri="{FF2B5EF4-FFF2-40B4-BE49-F238E27FC236}">
                <a16:creationId xmlns:a16="http://schemas.microsoft.com/office/drawing/2014/main" id="{B9FF5AB7-3400-9846-8A57-A397FF47D11A}"/>
              </a:ext>
            </a:extLst>
          </p:cNvPr>
          <p:cNvSpPr>
            <a:spLocks noGrp="1" noChangeArrowheads="1"/>
          </p:cNvSpPr>
          <p:nvPr>
            <p:ph type="title"/>
          </p:nvPr>
        </p:nvSpPr>
        <p:spPr>
          <a:xfrm>
            <a:off x="137786" y="446653"/>
            <a:ext cx="8743168" cy="762000"/>
          </a:xfrm>
        </p:spPr>
        <p:txBody>
          <a:bodyPr/>
          <a:lstStyle/>
          <a:p>
            <a:pPr algn="r"/>
            <a:r>
              <a:rPr lang="en-US" altLang="en-US" dirty="0"/>
              <a:t>Latency Lags Bandwidth </a:t>
            </a:r>
            <a:br>
              <a:rPr lang="en-US" altLang="en-US" dirty="0"/>
            </a:br>
            <a:r>
              <a:rPr lang="en-US" altLang="en-US" sz="2400" dirty="0"/>
              <a:t>(last ~20 years)</a:t>
            </a:r>
          </a:p>
        </p:txBody>
      </p:sp>
      <p:sp>
        <p:nvSpPr>
          <p:cNvPr id="89090" name="Rectangle 2">
            <a:extLst>
              <a:ext uri="{FF2B5EF4-FFF2-40B4-BE49-F238E27FC236}">
                <a16:creationId xmlns:a16="http://schemas.microsoft.com/office/drawing/2014/main" id="{438D2897-4C41-E54C-9724-89466346DD11}"/>
              </a:ext>
            </a:extLst>
          </p:cNvPr>
          <p:cNvSpPr>
            <a:spLocks noGrp="1" noChangeArrowheads="1"/>
          </p:cNvSpPr>
          <p:nvPr>
            <p:ph type="body" idx="1"/>
          </p:nvPr>
        </p:nvSpPr>
        <p:spPr>
          <a:xfrm>
            <a:off x="4610100" y="1407090"/>
            <a:ext cx="4076700" cy="4368998"/>
          </a:xfrm>
        </p:spPr>
        <p:txBody>
          <a:bodyPr/>
          <a:lstStyle/>
          <a:p>
            <a:r>
              <a:rPr lang="en-US" altLang="en-US" dirty="0"/>
              <a:t>Ethernet: 10Mb, 100Mb, 1000Mb, 10000 Mb/s (16x,1000x)</a:t>
            </a:r>
          </a:p>
          <a:p>
            <a:pPr>
              <a:buFontTx/>
              <a:buNone/>
            </a:pPr>
            <a:endParaRPr lang="en-US" altLang="en-US" dirty="0"/>
          </a:p>
          <a:p>
            <a:pPr lvl="1"/>
            <a:r>
              <a:rPr lang="en-US" altLang="en-US" dirty="0"/>
              <a:t>latency = simple operation w/o contention</a:t>
            </a:r>
          </a:p>
          <a:p>
            <a:pPr lvl="1"/>
            <a:r>
              <a:rPr lang="en-US" altLang="en-US" dirty="0"/>
              <a:t>bandwidth (BW) = best case</a:t>
            </a:r>
          </a:p>
        </p:txBody>
      </p:sp>
      <p:pic>
        <p:nvPicPr>
          <p:cNvPr id="89091" name="Picture 3">
            <a:extLst>
              <a:ext uri="{FF2B5EF4-FFF2-40B4-BE49-F238E27FC236}">
                <a16:creationId xmlns:a16="http://schemas.microsoft.com/office/drawing/2014/main" id="{39148412-1D43-2642-97FC-747C459224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3046" y="535552"/>
            <a:ext cx="3908425" cy="475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89092" name="TextBox 4">
            <a:extLst>
              <a:ext uri="{FF2B5EF4-FFF2-40B4-BE49-F238E27FC236}">
                <a16:creationId xmlns:a16="http://schemas.microsoft.com/office/drawing/2014/main" id="{F49E1F89-B913-6E4F-8B72-FF33DB6A9C99}"/>
              </a:ext>
            </a:extLst>
          </p:cNvPr>
          <p:cNvSpPr txBox="1">
            <a:spLocks noChangeArrowheads="1"/>
          </p:cNvSpPr>
          <p:nvPr/>
        </p:nvSpPr>
        <p:spPr bwMode="auto">
          <a:xfrm>
            <a:off x="368300" y="5827300"/>
            <a:ext cx="835501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400">
                <a:solidFill>
                  <a:schemeClr val="tx1"/>
                </a:solidFill>
                <a:latin typeface="Candara" panose="020E0502030303020204" pitchFamily="34" charset="0"/>
                <a:ea typeface="ＭＳ Ｐゴシック" panose="020B0600070205080204" pitchFamily="34" charset="-128"/>
              </a:defRPr>
            </a:lvl1pPr>
            <a:lvl2pPr marL="742950" indent="-285750">
              <a:spcBef>
                <a:spcPct val="20000"/>
              </a:spcBef>
              <a:buChar char="–"/>
              <a:defRPr sz="2000">
                <a:solidFill>
                  <a:schemeClr val="tx1"/>
                </a:solidFill>
                <a:latin typeface="Candara" panose="020E0502030303020204" pitchFamily="34" charset="0"/>
                <a:ea typeface="ＭＳ Ｐゴシック" panose="020B0600070205080204" pitchFamily="34" charset="-128"/>
              </a:defRPr>
            </a:lvl2pPr>
            <a:lvl3pPr marL="1143000" indent="-228600">
              <a:spcBef>
                <a:spcPct val="20000"/>
              </a:spcBef>
              <a:buChar char="•"/>
              <a:defRPr>
                <a:solidFill>
                  <a:srgbClr val="7F7F7F"/>
                </a:solidFill>
                <a:latin typeface="Candara" panose="020E0502030303020204" pitchFamily="34" charset="0"/>
                <a:ea typeface="ＭＳ Ｐゴシック" panose="020B0600070205080204" pitchFamily="34" charset="-128"/>
              </a:defRPr>
            </a:lvl3pPr>
            <a:lvl4pPr marL="1600200" indent="-228600">
              <a:spcBef>
                <a:spcPct val="20000"/>
              </a:spcBef>
              <a:buChar char="–"/>
              <a:defRPr>
                <a:solidFill>
                  <a:srgbClr val="941651"/>
                </a:solidFill>
                <a:latin typeface="Candara" panose="020E0502030303020204" pitchFamily="34" charset="0"/>
                <a:ea typeface="ＭＳ Ｐゴシック" panose="020B0600070205080204" pitchFamily="34" charset="-128"/>
              </a:defRPr>
            </a:lvl4pPr>
            <a:lvl5pPr marL="2057400" indent="-228600">
              <a:spcBef>
                <a:spcPct val="20000"/>
              </a:spcBef>
              <a:buChar char="»"/>
              <a:defRPr>
                <a:solidFill>
                  <a:srgbClr val="FF9300"/>
                </a:solidFill>
                <a:latin typeface="Candara" panose="020E0502030303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a:solidFill>
                  <a:srgbClr val="FF9300"/>
                </a:solidFill>
                <a:latin typeface="Candara" panose="020E0502030303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a:solidFill>
                  <a:srgbClr val="FF9300"/>
                </a:solidFill>
                <a:latin typeface="Candara" panose="020E0502030303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a:solidFill>
                  <a:srgbClr val="FF9300"/>
                </a:solidFill>
                <a:latin typeface="Candara" panose="020E0502030303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a:solidFill>
                  <a:srgbClr val="FF9300"/>
                </a:solidFill>
                <a:latin typeface="Candara" panose="020E0502030303020204" pitchFamily="34" charset="0"/>
                <a:ea typeface="ＭＳ Ｐゴシック" panose="020B0600070205080204" pitchFamily="34" charset="-128"/>
              </a:defRPr>
            </a:lvl9pPr>
          </a:lstStyle>
          <a:p>
            <a:pPr>
              <a:spcBef>
                <a:spcPct val="0"/>
              </a:spcBef>
              <a:buFontTx/>
              <a:buNone/>
            </a:pPr>
            <a:r>
              <a:rPr lang="en-US" altLang="en-US" sz="1800" dirty="0"/>
              <a:t>D. Patterson, “Latency Lags Bandwidth,” </a:t>
            </a:r>
            <a:r>
              <a:rPr lang="en-US" altLang="en-US" sz="1800" i="1" dirty="0"/>
              <a:t>Communications of the ACM</a:t>
            </a:r>
            <a:r>
              <a:rPr lang="en-US" altLang="en-US" sz="1800" dirty="0"/>
              <a:t>, October 2014.</a:t>
            </a:r>
          </a:p>
        </p:txBody>
      </p:sp>
    </p:spTree>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Rectangle 1">
            <a:extLst>
              <a:ext uri="{FF2B5EF4-FFF2-40B4-BE49-F238E27FC236}">
                <a16:creationId xmlns:a16="http://schemas.microsoft.com/office/drawing/2014/main" id="{AC49C490-8ADC-454D-BFA3-2911AB8A789C}"/>
              </a:ext>
            </a:extLst>
          </p:cNvPr>
          <p:cNvSpPr>
            <a:spLocks noGrp="1" noChangeArrowheads="1"/>
          </p:cNvSpPr>
          <p:nvPr>
            <p:ph type="title"/>
          </p:nvPr>
        </p:nvSpPr>
        <p:spPr>
          <a:xfrm>
            <a:off x="685800" y="296319"/>
            <a:ext cx="7772400" cy="762000"/>
          </a:xfrm>
        </p:spPr>
        <p:txBody>
          <a:bodyPr/>
          <a:lstStyle/>
          <a:p>
            <a:r>
              <a:rPr lang="en-US" altLang="en-US" dirty="0"/>
              <a:t>CPUs</a:t>
            </a:r>
            <a:br>
              <a:rPr lang="en-US" altLang="en-US" dirty="0"/>
            </a:br>
            <a:r>
              <a:rPr lang="en-US" altLang="en-US" sz="2400" dirty="0"/>
              <a:t>Archaic (Nostalgic) v. Modern (Newer)</a:t>
            </a:r>
          </a:p>
        </p:txBody>
      </p:sp>
      <p:sp>
        <p:nvSpPr>
          <p:cNvPr id="91138" name="Rectangle 2">
            <a:extLst>
              <a:ext uri="{FF2B5EF4-FFF2-40B4-BE49-F238E27FC236}">
                <a16:creationId xmlns:a16="http://schemas.microsoft.com/office/drawing/2014/main" id="{66274961-3033-DA4D-BF80-BFF6C57A89B2}"/>
              </a:ext>
            </a:extLst>
          </p:cNvPr>
          <p:cNvSpPr>
            <a:spLocks noGrp="1" noChangeArrowheads="1"/>
          </p:cNvSpPr>
          <p:nvPr>
            <p:ph sz="half" idx="1"/>
          </p:nvPr>
        </p:nvSpPr>
        <p:spPr>
          <a:xfrm>
            <a:off x="685800" y="1405631"/>
            <a:ext cx="3810000" cy="5024437"/>
          </a:xfrm>
        </p:spPr>
        <p:txBody>
          <a:bodyPr/>
          <a:lstStyle/>
          <a:p>
            <a:r>
              <a:rPr lang="en-US" altLang="en-US" sz="2000" dirty="0"/>
              <a:t>1982 Intel 80286 </a:t>
            </a:r>
          </a:p>
          <a:p>
            <a:r>
              <a:rPr lang="en-US" altLang="en-US" sz="2000" dirty="0"/>
              <a:t>12.5 MHz</a:t>
            </a:r>
          </a:p>
          <a:p>
            <a:r>
              <a:rPr lang="en-US" altLang="en-US" sz="2000" dirty="0"/>
              <a:t>2 MIPS (peak)</a:t>
            </a:r>
          </a:p>
          <a:p>
            <a:r>
              <a:rPr lang="en-US" altLang="en-US" sz="2000" dirty="0"/>
              <a:t>Latency 320 ns</a:t>
            </a:r>
          </a:p>
          <a:p>
            <a:r>
              <a:rPr lang="en-US" altLang="en-US" sz="2000" dirty="0"/>
              <a:t>134,000 </a:t>
            </a:r>
            <a:r>
              <a:rPr lang="en-US" altLang="en-US" sz="2000" dirty="0" err="1"/>
              <a:t>xtors</a:t>
            </a:r>
            <a:r>
              <a:rPr lang="en-US" altLang="en-US" sz="2000" dirty="0"/>
              <a:t>, 47 mm</a:t>
            </a:r>
            <a:r>
              <a:rPr lang="en-US" altLang="en-US" sz="2000" baseline="30000" dirty="0"/>
              <a:t>2</a:t>
            </a:r>
          </a:p>
          <a:p>
            <a:r>
              <a:rPr lang="en-US" altLang="en-US" sz="2000" dirty="0"/>
              <a:t>16-bit data bus, 68 pins</a:t>
            </a:r>
          </a:p>
          <a:p>
            <a:r>
              <a:rPr lang="en-US" altLang="en-US" sz="2000" dirty="0"/>
              <a:t>Microcode interpreter, </a:t>
            </a:r>
            <a:br>
              <a:rPr lang="en-US" altLang="en-US" sz="2000" dirty="0"/>
            </a:br>
            <a:r>
              <a:rPr lang="en-US" altLang="en-US" sz="2000" dirty="0"/>
              <a:t>separate FPU chip</a:t>
            </a:r>
          </a:p>
          <a:p>
            <a:r>
              <a:rPr lang="en-US" altLang="en-US" sz="2000" dirty="0"/>
              <a:t>(no caches) </a:t>
            </a:r>
          </a:p>
          <a:p>
            <a:endParaRPr lang="en-US" altLang="en-US" sz="2000" dirty="0"/>
          </a:p>
          <a:p>
            <a:endParaRPr lang="en-US" altLang="en-US" sz="2000" dirty="0"/>
          </a:p>
        </p:txBody>
      </p:sp>
      <p:sp>
        <p:nvSpPr>
          <p:cNvPr id="91139" name="Content Placeholder 7">
            <a:extLst>
              <a:ext uri="{FF2B5EF4-FFF2-40B4-BE49-F238E27FC236}">
                <a16:creationId xmlns:a16="http://schemas.microsoft.com/office/drawing/2014/main" id="{1FE8DD6D-42E1-9E41-9B60-5A853B282FC7}"/>
              </a:ext>
            </a:extLst>
          </p:cNvPr>
          <p:cNvSpPr>
            <a:spLocks noGrp="1" noChangeArrowheads="1"/>
          </p:cNvSpPr>
          <p:nvPr>
            <p:ph sz="half" idx="2"/>
          </p:nvPr>
        </p:nvSpPr>
        <p:spPr>
          <a:xfrm>
            <a:off x="4648200" y="1405631"/>
            <a:ext cx="3810000" cy="5024437"/>
          </a:xfrm>
        </p:spPr>
        <p:txBody>
          <a:bodyPr/>
          <a:lstStyle/>
          <a:p>
            <a:r>
              <a:rPr lang="en-US" altLang="en-US" sz="2000" dirty="0"/>
              <a:t>2001 Intel Pentium 4 </a:t>
            </a:r>
          </a:p>
          <a:p>
            <a:r>
              <a:rPr lang="en-US" altLang="en-US" sz="2000" dirty="0"/>
              <a:t>1500 MHz		(120X)</a:t>
            </a:r>
          </a:p>
          <a:p>
            <a:r>
              <a:rPr lang="en-US" altLang="en-US" sz="2000" dirty="0"/>
              <a:t>4500 MIPS (peak) 	(2250X)</a:t>
            </a:r>
          </a:p>
          <a:p>
            <a:r>
              <a:rPr lang="en-US" altLang="en-US" sz="2000" dirty="0"/>
              <a:t>Latency 15 ns		(20X)</a:t>
            </a:r>
          </a:p>
          <a:p>
            <a:r>
              <a:rPr lang="en-US" altLang="en-US" sz="2000" dirty="0"/>
              <a:t>42,000,000 </a:t>
            </a:r>
            <a:r>
              <a:rPr lang="en-US" altLang="en-US" sz="2000" dirty="0" err="1"/>
              <a:t>xtors</a:t>
            </a:r>
            <a:r>
              <a:rPr lang="en-US" altLang="en-US" sz="2000" dirty="0"/>
              <a:t>, 217 mm</a:t>
            </a:r>
            <a:r>
              <a:rPr lang="en-US" altLang="en-US" sz="2000" baseline="30000" dirty="0"/>
              <a:t>2</a:t>
            </a:r>
          </a:p>
          <a:p>
            <a:r>
              <a:rPr lang="en-US" altLang="en-US" sz="2000" dirty="0"/>
              <a:t>64-bit data bus, 423 pins</a:t>
            </a:r>
          </a:p>
          <a:p>
            <a:r>
              <a:rPr lang="en-US" altLang="en-US" sz="2000" dirty="0"/>
              <a:t>3-way superscalar, dynamic translate to RISC, </a:t>
            </a:r>
            <a:r>
              <a:rPr lang="en-US" altLang="en-US" sz="2000" dirty="0" err="1"/>
              <a:t>superpipelined</a:t>
            </a:r>
            <a:r>
              <a:rPr lang="en-US" altLang="en-US" sz="2000" dirty="0"/>
              <a:t> (22 stages), out-of-order execution</a:t>
            </a:r>
          </a:p>
          <a:p>
            <a:r>
              <a:rPr lang="en-US" altLang="en-US" sz="2000" dirty="0"/>
              <a:t>On-chip 8 KB data caches, 96 KB instr. trace  cache, 256 KB L2 cache</a:t>
            </a:r>
          </a:p>
        </p:txBody>
      </p:sp>
      <p:pic>
        <p:nvPicPr>
          <p:cNvPr id="91140" name="Picture 3">
            <a:extLst>
              <a:ext uri="{FF2B5EF4-FFF2-40B4-BE49-F238E27FC236}">
                <a16:creationId xmlns:a16="http://schemas.microsoft.com/office/drawing/2014/main" id="{33C22FB4-736F-EF4C-AA09-B94AABC69A10}"/>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12875" y="4966393"/>
            <a:ext cx="877888"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00356" name="Picture 4">
            <a:extLst>
              <a:ext uri="{FF2B5EF4-FFF2-40B4-BE49-F238E27FC236}">
                <a16:creationId xmlns:a16="http://schemas.microsoft.com/office/drawing/2014/main" id="{6A3A5081-01B8-E745-9631-9A97287D8C1C}"/>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74950" y="4325217"/>
            <a:ext cx="1817688" cy="2066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1003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1">
            <a:extLst>
              <a:ext uri="{FF2B5EF4-FFF2-40B4-BE49-F238E27FC236}">
                <a16:creationId xmlns:a16="http://schemas.microsoft.com/office/drawing/2014/main" id="{B5B05145-558E-3549-AA4C-230B35E5B3B7}"/>
              </a:ext>
            </a:extLst>
          </p:cNvPr>
          <p:cNvSpPr>
            <a:spLocks noGrp="1" noChangeArrowheads="1"/>
          </p:cNvSpPr>
          <p:nvPr>
            <p:ph type="title"/>
          </p:nvPr>
        </p:nvSpPr>
        <p:spPr>
          <a:xfrm>
            <a:off x="313150" y="277660"/>
            <a:ext cx="2408976" cy="1522021"/>
          </a:xfrm>
        </p:spPr>
        <p:txBody>
          <a:bodyPr/>
          <a:lstStyle/>
          <a:p>
            <a:pPr algn="ctr"/>
            <a:r>
              <a:rPr lang="en-US" altLang="en-US" dirty="0"/>
              <a:t>SPEC Benchmarks</a:t>
            </a:r>
          </a:p>
        </p:txBody>
      </p:sp>
      <p:pic>
        <p:nvPicPr>
          <p:cNvPr id="20482" name="Picture 2">
            <a:extLst>
              <a:ext uri="{FF2B5EF4-FFF2-40B4-BE49-F238E27FC236}">
                <a16:creationId xmlns:a16="http://schemas.microsoft.com/office/drawing/2014/main" id="{D6CC67ED-7931-E647-91A6-5F973C8728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59666" y="349859"/>
            <a:ext cx="5422900" cy="5761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Rectangle 1">
            <a:extLst>
              <a:ext uri="{FF2B5EF4-FFF2-40B4-BE49-F238E27FC236}">
                <a16:creationId xmlns:a16="http://schemas.microsoft.com/office/drawing/2014/main" id="{662AC852-1FCB-F045-B7F0-91A3775719FA}"/>
              </a:ext>
            </a:extLst>
          </p:cNvPr>
          <p:cNvSpPr>
            <a:spLocks noGrp="1" noChangeArrowheads="1"/>
          </p:cNvSpPr>
          <p:nvPr>
            <p:ph type="title"/>
          </p:nvPr>
        </p:nvSpPr>
        <p:spPr>
          <a:xfrm>
            <a:off x="293689" y="759781"/>
            <a:ext cx="8537160" cy="762000"/>
          </a:xfrm>
        </p:spPr>
        <p:txBody>
          <a:bodyPr/>
          <a:lstStyle/>
          <a:p>
            <a:pPr algn="r"/>
            <a:r>
              <a:rPr lang="en-US" altLang="en-US" dirty="0"/>
              <a:t>Latency Lags Bandwidth </a:t>
            </a:r>
            <a:br>
              <a:rPr lang="en-US" altLang="en-US" dirty="0"/>
            </a:br>
            <a:r>
              <a:rPr lang="en-US" altLang="en-US" sz="2400" dirty="0"/>
              <a:t>(last ~20 years)</a:t>
            </a:r>
          </a:p>
        </p:txBody>
      </p:sp>
      <p:sp>
        <p:nvSpPr>
          <p:cNvPr id="92162" name="Rectangle 2">
            <a:extLst>
              <a:ext uri="{FF2B5EF4-FFF2-40B4-BE49-F238E27FC236}">
                <a16:creationId xmlns:a16="http://schemas.microsoft.com/office/drawing/2014/main" id="{61EE74E9-363A-C543-B5E4-35E41884B3F7}"/>
              </a:ext>
            </a:extLst>
          </p:cNvPr>
          <p:cNvSpPr>
            <a:spLocks noGrp="1" noChangeArrowheads="1"/>
          </p:cNvSpPr>
          <p:nvPr>
            <p:ph type="body" idx="1"/>
          </p:nvPr>
        </p:nvSpPr>
        <p:spPr>
          <a:xfrm>
            <a:off x="4660900" y="1950406"/>
            <a:ext cx="4295210" cy="3722296"/>
          </a:xfrm>
        </p:spPr>
        <p:txBody>
          <a:bodyPr/>
          <a:lstStyle/>
          <a:p>
            <a:r>
              <a:rPr lang="en-US" altLang="en-US" dirty="0"/>
              <a:t>Processor: </a:t>
            </a:r>
            <a:r>
              <a:rPr lang="ja-JP" altLang="en-US"/>
              <a:t>‘</a:t>
            </a:r>
            <a:r>
              <a:rPr lang="en-US" altLang="ja-JP" dirty="0"/>
              <a:t>286, </a:t>
            </a:r>
            <a:r>
              <a:rPr lang="ja-JP" altLang="en-US"/>
              <a:t>‘</a:t>
            </a:r>
            <a:r>
              <a:rPr lang="en-US" altLang="ja-JP" dirty="0"/>
              <a:t>386, </a:t>
            </a:r>
            <a:r>
              <a:rPr lang="ja-JP" altLang="en-US"/>
              <a:t>‘</a:t>
            </a:r>
            <a:r>
              <a:rPr lang="en-US" altLang="ja-JP" dirty="0"/>
              <a:t>486, Pentium, Pentium Pro, Pentium 4 (21x,2250x)</a:t>
            </a:r>
            <a:endParaRPr lang="en-US" altLang="en-US" dirty="0"/>
          </a:p>
        </p:txBody>
      </p:sp>
      <p:pic>
        <p:nvPicPr>
          <p:cNvPr id="92163" name="Picture 3">
            <a:extLst>
              <a:ext uri="{FF2B5EF4-FFF2-40B4-BE49-F238E27FC236}">
                <a16:creationId xmlns:a16="http://schemas.microsoft.com/office/drawing/2014/main" id="{FDE1B85F-1CD7-724E-AB73-D82920B6AB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3688" y="752475"/>
            <a:ext cx="3965575" cy="4732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92164" name="TextBox 4">
            <a:extLst>
              <a:ext uri="{FF2B5EF4-FFF2-40B4-BE49-F238E27FC236}">
                <a16:creationId xmlns:a16="http://schemas.microsoft.com/office/drawing/2014/main" id="{9E37F6ED-FAE3-014E-9EAB-13C319C80814}"/>
              </a:ext>
            </a:extLst>
          </p:cNvPr>
          <p:cNvSpPr txBox="1">
            <a:spLocks noChangeArrowheads="1"/>
          </p:cNvSpPr>
          <p:nvPr/>
        </p:nvSpPr>
        <p:spPr bwMode="auto">
          <a:xfrm>
            <a:off x="398216" y="5855048"/>
            <a:ext cx="829746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400">
                <a:solidFill>
                  <a:schemeClr val="tx1"/>
                </a:solidFill>
                <a:latin typeface="Candara" panose="020E0502030303020204" pitchFamily="34" charset="0"/>
                <a:ea typeface="ＭＳ Ｐゴシック" panose="020B0600070205080204" pitchFamily="34" charset="-128"/>
              </a:defRPr>
            </a:lvl1pPr>
            <a:lvl2pPr marL="742950" indent="-285750">
              <a:spcBef>
                <a:spcPct val="20000"/>
              </a:spcBef>
              <a:buChar char="–"/>
              <a:defRPr sz="2000">
                <a:solidFill>
                  <a:schemeClr val="tx1"/>
                </a:solidFill>
                <a:latin typeface="Candara" panose="020E0502030303020204" pitchFamily="34" charset="0"/>
                <a:ea typeface="ＭＳ Ｐゴシック" panose="020B0600070205080204" pitchFamily="34" charset="-128"/>
              </a:defRPr>
            </a:lvl2pPr>
            <a:lvl3pPr marL="1143000" indent="-228600">
              <a:spcBef>
                <a:spcPct val="20000"/>
              </a:spcBef>
              <a:buChar char="•"/>
              <a:defRPr>
                <a:solidFill>
                  <a:srgbClr val="7F7F7F"/>
                </a:solidFill>
                <a:latin typeface="Candara" panose="020E0502030303020204" pitchFamily="34" charset="0"/>
                <a:ea typeface="ＭＳ Ｐゴシック" panose="020B0600070205080204" pitchFamily="34" charset="-128"/>
              </a:defRPr>
            </a:lvl3pPr>
            <a:lvl4pPr marL="1600200" indent="-228600">
              <a:spcBef>
                <a:spcPct val="20000"/>
              </a:spcBef>
              <a:buChar char="–"/>
              <a:defRPr>
                <a:solidFill>
                  <a:srgbClr val="941651"/>
                </a:solidFill>
                <a:latin typeface="Candara" panose="020E0502030303020204" pitchFamily="34" charset="0"/>
                <a:ea typeface="ＭＳ Ｐゴシック" panose="020B0600070205080204" pitchFamily="34" charset="-128"/>
              </a:defRPr>
            </a:lvl4pPr>
            <a:lvl5pPr marL="2057400" indent="-228600">
              <a:spcBef>
                <a:spcPct val="20000"/>
              </a:spcBef>
              <a:buChar char="»"/>
              <a:defRPr>
                <a:solidFill>
                  <a:srgbClr val="FF9300"/>
                </a:solidFill>
                <a:latin typeface="Candara" panose="020E0502030303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a:solidFill>
                  <a:srgbClr val="FF9300"/>
                </a:solidFill>
                <a:latin typeface="Candara" panose="020E0502030303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a:solidFill>
                  <a:srgbClr val="FF9300"/>
                </a:solidFill>
                <a:latin typeface="Candara" panose="020E0502030303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a:solidFill>
                  <a:srgbClr val="FF9300"/>
                </a:solidFill>
                <a:latin typeface="Candara" panose="020E0502030303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a:solidFill>
                  <a:srgbClr val="FF9300"/>
                </a:solidFill>
                <a:latin typeface="Candara" panose="020E0502030303020204" pitchFamily="34" charset="0"/>
                <a:ea typeface="ＭＳ Ｐゴシック" panose="020B0600070205080204" pitchFamily="34" charset="-128"/>
              </a:defRPr>
            </a:lvl9pPr>
          </a:lstStyle>
          <a:p>
            <a:pPr algn="ctr">
              <a:spcBef>
                <a:spcPct val="0"/>
              </a:spcBef>
              <a:buFontTx/>
              <a:buNone/>
            </a:pPr>
            <a:r>
              <a:rPr lang="en-US" altLang="en-US" sz="1800" dirty="0"/>
              <a:t>D. Patterson, “Latency Lags Bandwidth,” </a:t>
            </a:r>
            <a:r>
              <a:rPr lang="en-US" altLang="en-US" sz="1800" i="1" dirty="0"/>
              <a:t>Communications of the ACM</a:t>
            </a:r>
            <a:r>
              <a:rPr lang="en-US" altLang="en-US" sz="1800" dirty="0"/>
              <a:t>, October 2014</a:t>
            </a:r>
          </a:p>
        </p:txBody>
      </p:sp>
    </p:spTree>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Rectangle 1">
            <a:extLst>
              <a:ext uri="{FF2B5EF4-FFF2-40B4-BE49-F238E27FC236}">
                <a16:creationId xmlns:a16="http://schemas.microsoft.com/office/drawing/2014/main" id="{7EA60691-0628-DD4E-B4F6-4510D2DCA4B3}"/>
              </a:ext>
            </a:extLst>
          </p:cNvPr>
          <p:cNvSpPr>
            <a:spLocks noGrp="1" noChangeArrowheads="1"/>
          </p:cNvSpPr>
          <p:nvPr>
            <p:ph type="title"/>
          </p:nvPr>
        </p:nvSpPr>
        <p:spPr/>
        <p:txBody>
          <a:bodyPr/>
          <a:lstStyle/>
          <a:p>
            <a:r>
              <a:rPr lang="en-US" altLang="en-US"/>
              <a:t>Latency Lags Bandwidth</a:t>
            </a:r>
          </a:p>
        </p:txBody>
      </p:sp>
      <p:sp>
        <p:nvSpPr>
          <p:cNvPr id="94210" name="Rectangle 2">
            <a:extLst>
              <a:ext uri="{FF2B5EF4-FFF2-40B4-BE49-F238E27FC236}">
                <a16:creationId xmlns:a16="http://schemas.microsoft.com/office/drawing/2014/main" id="{2915FF77-BEDC-A443-ABAF-C87A790F63A9}"/>
              </a:ext>
            </a:extLst>
          </p:cNvPr>
          <p:cNvSpPr>
            <a:spLocks noGrp="1" noChangeArrowheads="1"/>
          </p:cNvSpPr>
          <p:nvPr>
            <p:ph type="body" idx="1"/>
          </p:nvPr>
        </p:nvSpPr>
        <p:spPr/>
        <p:txBody>
          <a:bodyPr/>
          <a:lstStyle/>
          <a:p>
            <a:pPr>
              <a:buFontTx/>
              <a:buNone/>
            </a:pPr>
            <a:r>
              <a:rPr lang="en-US" altLang="en-US" b="1"/>
              <a:t>RULE OF THUMB</a:t>
            </a:r>
          </a:p>
          <a:p>
            <a:pPr>
              <a:buFontTx/>
              <a:buNone/>
            </a:pPr>
            <a:endParaRPr lang="en-US" altLang="en-US"/>
          </a:p>
          <a:p>
            <a:r>
              <a:rPr lang="en-US" altLang="en-US"/>
              <a:t>In the time that bandwidth doubles, latency improves by no more than a factor of 1.2 to 1.4 </a:t>
            </a:r>
          </a:p>
          <a:p>
            <a:pPr lvl="1">
              <a:buFontTx/>
              <a:buNone/>
            </a:pPr>
            <a:r>
              <a:rPr lang="en-US" altLang="en-US"/>
              <a:t>	… and capacity improves faster than bandwidth</a:t>
            </a:r>
          </a:p>
          <a:p>
            <a:pPr lvl="1">
              <a:buFontTx/>
              <a:buNone/>
            </a:pPr>
            <a:endParaRPr lang="en-US" altLang="en-US"/>
          </a:p>
          <a:p>
            <a:r>
              <a:rPr lang="en-US" altLang="en-US"/>
              <a:t>Stated alternatively</a:t>
            </a:r>
          </a:p>
          <a:p>
            <a:pPr lvl="1"/>
            <a:r>
              <a:rPr lang="en-US" altLang="en-US"/>
              <a:t>Bandwidth improves by more than the square of the improvement in latency	</a:t>
            </a:r>
          </a:p>
        </p:txBody>
      </p:sp>
      <p:sp>
        <p:nvSpPr>
          <p:cNvPr id="94211" name="TextBox 3">
            <a:extLst>
              <a:ext uri="{FF2B5EF4-FFF2-40B4-BE49-F238E27FC236}">
                <a16:creationId xmlns:a16="http://schemas.microsoft.com/office/drawing/2014/main" id="{6F3385F5-23F7-8844-A735-AC3F28310C6A}"/>
              </a:ext>
            </a:extLst>
          </p:cNvPr>
          <p:cNvSpPr txBox="1">
            <a:spLocks noChangeArrowheads="1"/>
          </p:cNvSpPr>
          <p:nvPr/>
        </p:nvSpPr>
        <p:spPr bwMode="auto">
          <a:xfrm>
            <a:off x="369441" y="5820840"/>
            <a:ext cx="835501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400">
                <a:solidFill>
                  <a:schemeClr val="tx1"/>
                </a:solidFill>
                <a:latin typeface="Candara" panose="020E0502030303020204" pitchFamily="34" charset="0"/>
                <a:ea typeface="ＭＳ Ｐゴシック" panose="020B0600070205080204" pitchFamily="34" charset="-128"/>
              </a:defRPr>
            </a:lvl1pPr>
            <a:lvl2pPr marL="742950" indent="-285750">
              <a:spcBef>
                <a:spcPct val="20000"/>
              </a:spcBef>
              <a:buChar char="–"/>
              <a:defRPr sz="2000">
                <a:solidFill>
                  <a:schemeClr val="tx1"/>
                </a:solidFill>
                <a:latin typeface="Candara" panose="020E0502030303020204" pitchFamily="34" charset="0"/>
                <a:ea typeface="ＭＳ Ｐゴシック" panose="020B0600070205080204" pitchFamily="34" charset="-128"/>
              </a:defRPr>
            </a:lvl2pPr>
            <a:lvl3pPr marL="1143000" indent="-228600">
              <a:spcBef>
                <a:spcPct val="20000"/>
              </a:spcBef>
              <a:buChar char="•"/>
              <a:defRPr>
                <a:solidFill>
                  <a:srgbClr val="7F7F7F"/>
                </a:solidFill>
                <a:latin typeface="Candara" panose="020E0502030303020204" pitchFamily="34" charset="0"/>
                <a:ea typeface="ＭＳ Ｐゴシック" panose="020B0600070205080204" pitchFamily="34" charset="-128"/>
              </a:defRPr>
            </a:lvl3pPr>
            <a:lvl4pPr marL="1600200" indent="-228600">
              <a:spcBef>
                <a:spcPct val="20000"/>
              </a:spcBef>
              <a:buChar char="–"/>
              <a:defRPr>
                <a:solidFill>
                  <a:srgbClr val="941651"/>
                </a:solidFill>
                <a:latin typeface="Candara" panose="020E0502030303020204" pitchFamily="34" charset="0"/>
                <a:ea typeface="ＭＳ Ｐゴシック" panose="020B0600070205080204" pitchFamily="34" charset="-128"/>
              </a:defRPr>
            </a:lvl4pPr>
            <a:lvl5pPr marL="2057400" indent="-228600">
              <a:spcBef>
                <a:spcPct val="20000"/>
              </a:spcBef>
              <a:buChar char="»"/>
              <a:defRPr>
                <a:solidFill>
                  <a:srgbClr val="FF9300"/>
                </a:solidFill>
                <a:latin typeface="Candara" panose="020E0502030303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a:solidFill>
                  <a:srgbClr val="FF9300"/>
                </a:solidFill>
                <a:latin typeface="Candara" panose="020E0502030303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a:solidFill>
                  <a:srgbClr val="FF9300"/>
                </a:solidFill>
                <a:latin typeface="Candara" panose="020E0502030303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a:solidFill>
                  <a:srgbClr val="FF9300"/>
                </a:solidFill>
                <a:latin typeface="Candara" panose="020E0502030303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a:solidFill>
                  <a:srgbClr val="FF9300"/>
                </a:solidFill>
                <a:latin typeface="Candara" panose="020E0502030303020204" pitchFamily="34" charset="0"/>
                <a:ea typeface="ＭＳ Ｐゴシック" panose="020B0600070205080204" pitchFamily="34" charset="-128"/>
              </a:defRPr>
            </a:lvl9pPr>
          </a:lstStyle>
          <a:p>
            <a:pPr algn="ctr">
              <a:spcBef>
                <a:spcPct val="0"/>
              </a:spcBef>
              <a:buFontTx/>
              <a:buNone/>
            </a:pPr>
            <a:r>
              <a:rPr lang="en-US" altLang="en-US" sz="1800" dirty="0"/>
              <a:t>D. Patterson, “Latency Lags Bandwidth,” </a:t>
            </a:r>
            <a:r>
              <a:rPr lang="en-US" altLang="en-US" sz="1800" i="1" dirty="0"/>
              <a:t>Communications of the ACM</a:t>
            </a:r>
            <a:r>
              <a:rPr lang="en-US" altLang="en-US" sz="1800" dirty="0"/>
              <a:t>, October 2014</a:t>
            </a:r>
          </a:p>
        </p:txBody>
      </p:sp>
    </p:spTree>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3" name="Rectangle 1">
            <a:extLst>
              <a:ext uri="{FF2B5EF4-FFF2-40B4-BE49-F238E27FC236}">
                <a16:creationId xmlns:a16="http://schemas.microsoft.com/office/drawing/2014/main" id="{098574BB-3244-D140-BADF-0653A6C04C96}"/>
              </a:ext>
            </a:extLst>
          </p:cNvPr>
          <p:cNvSpPr>
            <a:spLocks noGrp="1" noChangeArrowheads="1"/>
          </p:cNvSpPr>
          <p:nvPr>
            <p:ph type="title"/>
          </p:nvPr>
        </p:nvSpPr>
        <p:spPr/>
        <p:txBody>
          <a:bodyPr/>
          <a:lstStyle/>
          <a:p>
            <a:r>
              <a:rPr lang="en-US" altLang="en-US"/>
              <a:t>6 Reasons Latency Lags BW</a:t>
            </a:r>
          </a:p>
        </p:txBody>
      </p:sp>
      <p:sp>
        <p:nvSpPr>
          <p:cNvPr id="95234" name="Rectangle 2">
            <a:extLst>
              <a:ext uri="{FF2B5EF4-FFF2-40B4-BE49-F238E27FC236}">
                <a16:creationId xmlns:a16="http://schemas.microsoft.com/office/drawing/2014/main" id="{4FCBE766-09FA-4849-9D14-9AB06919549B}"/>
              </a:ext>
            </a:extLst>
          </p:cNvPr>
          <p:cNvSpPr>
            <a:spLocks noGrp="1" noChangeArrowheads="1"/>
          </p:cNvSpPr>
          <p:nvPr>
            <p:ph type="body" idx="1"/>
          </p:nvPr>
        </p:nvSpPr>
        <p:spPr/>
        <p:txBody>
          <a:bodyPr/>
          <a:lstStyle/>
          <a:p>
            <a:r>
              <a:rPr lang="en-US" altLang="en-US"/>
              <a:t>Moore’</a:t>
            </a:r>
            <a:r>
              <a:rPr lang="en-US" altLang="ja-JP"/>
              <a:t>s Law helps BW more than latency </a:t>
            </a:r>
          </a:p>
          <a:p>
            <a:pPr lvl="1"/>
            <a:r>
              <a:rPr lang="en-US" altLang="en-US"/>
              <a:t>Faster transistors, more transistors, more pins help bandwidth</a:t>
            </a:r>
          </a:p>
          <a:p>
            <a:pPr lvl="2"/>
            <a:r>
              <a:rPr lang="en-US" altLang="en-US"/>
              <a:t>MPU Transistors:	0.130 vs.   42 M xtors 	(300X)</a:t>
            </a:r>
          </a:p>
          <a:p>
            <a:pPr lvl="2"/>
            <a:r>
              <a:rPr lang="en-US" altLang="en-US"/>
              <a:t>DRAM Transistors:	0.064 vs. 256 M xtors 	(4000X)</a:t>
            </a:r>
          </a:p>
          <a:p>
            <a:pPr lvl="2"/>
            <a:r>
              <a:rPr lang="en-US" altLang="en-US"/>
              <a:t>MPU Pins:		68  vs. 423 pins 	 	(6X) </a:t>
            </a:r>
          </a:p>
          <a:p>
            <a:pPr lvl="2"/>
            <a:r>
              <a:rPr lang="en-US" altLang="en-US"/>
              <a:t>DRAM Pins: 		16  vs.   66 pins 	 	(4X) </a:t>
            </a:r>
          </a:p>
        </p:txBody>
      </p:sp>
      <p:sp>
        <p:nvSpPr>
          <p:cNvPr id="95235" name="TextBox 3">
            <a:extLst>
              <a:ext uri="{FF2B5EF4-FFF2-40B4-BE49-F238E27FC236}">
                <a16:creationId xmlns:a16="http://schemas.microsoft.com/office/drawing/2014/main" id="{DD087F4B-81F7-1D4F-8639-150B9C43328F}"/>
              </a:ext>
            </a:extLst>
          </p:cNvPr>
          <p:cNvSpPr txBox="1">
            <a:spLocks noChangeArrowheads="1"/>
          </p:cNvSpPr>
          <p:nvPr/>
        </p:nvSpPr>
        <p:spPr bwMode="auto">
          <a:xfrm>
            <a:off x="394493" y="5829300"/>
            <a:ext cx="835501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400">
                <a:solidFill>
                  <a:schemeClr val="tx1"/>
                </a:solidFill>
                <a:latin typeface="Candara" panose="020E0502030303020204" pitchFamily="34" charset="0"/>
                <a:ea typeface="ＭＳ Ｐゴシック" panose="020B0600070205080204" pitchFamily="34" charset="-128"/>
              </a:defRPr>
            </a:lvl1pPr>
            <a:lvl2pPr marL="742950" indent="-285750">
              <a:spcBef>
                <a:spcPct val="20000"/>
              </a:spcBef>
              <a:buChar char="–"/>
              <a:defRPr sz="2000">
                <a:solidFill>
                  <a:schemeClr val="tx1"/>
                </a:solidFill>
                <a:latin typeface="Candara" panose="020E0502030303020204" pitchFamily="34" charset="0"/>
                <a:ea typeface="ＭＳ Ｐゴシック" panose="020B0600070205080204" pitchFamily="34" charset="-128"/>
              </a:defRPr>
            </a:lvl2pPr>
            <a:lvl3pPr marL="1143000" indent="-228600">
              <a:spcBef>
                <a:spcPct val="20000"/>
              </a:spcBef>
              <a:buChar char="•"/>
              <a:defRPr>
                <a:solidFill>
                  <a:srgbClr val="7F7F7F"/>
                </a:solidFill>
                <a:latin typeface="Candara" panose="020E0502030303020204" pitchFamily="34" charset="0"/>
                <a:ea typeface="ＭＳ Ｐゴシック" panose="020B0600070205080204" pitchFamily="34" charset="-128"/>
              </a:defRPr>
            </a:lvl3pPr>
            <a:lvl4pPr marL="1600200" indent="-228600">
              <a:spcBef>
                <a:spcPct val="20000"/>
              </a:spcBef>
              <a:buChar char="–"/>
              <a:defRPr>
                <a:solidFill>
                  <a:srgbClr val="941651"/>
                </a:solidFill>
                <a:latin typeface="Candara" panose="020E0502030303020204" pitchFamily="34" charset="0"/>
                <a:ea typeface="ＭＳ Ｐゴシック" panose="020B0600070205080204" pitchFamily="34" charset="-128"/>
              </a:defRPr>
            </a:lvl4pPr>
            <a:lvl5pPr marL="2057400" indent="-228600">
              <a:spcBef>
                <a:spcPct val="20000"/>
              </a:spcBef>
              <a:buChar char="»"/>
              <a:defRPr>
                <a:solidFill>
                  <a:srgbClr val="FF9300"/>
                </a:solidFill>
                <a:latin typeface="Candara" panose="020E0502030303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a:solidFill>
                  <a:srgbClr val="FF9300"/>
                </a:solidFill>
                <a:latin typeface="Candara" panose="020E0502030303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a:solidFill>
                  <a:srgbClr val="FF9300"/>
                </a:solidFill>
                <a:latin typeface="Candara" panose="020E0502030303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a:solidFill>
                  <a:srgbClr val="FF9300"/>
                </a:solidFill>
                <a:latin typeface="Candara" panose="020E0502030303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a:solidFill>
                  <a:srgbClr val="FF9300"/>
                </a:solidFill>
                <a:latin typeface="Candara" panose="020E0502030303020204" pitchFamily="34" charset="0"/>
                <a:ea typeface="ＭＳ Ｐゴシック" panose="020B0600070205080204" pitchFamily="34" charset="-128"/>
              </a:defRPr>
            </a:lvl9pPr>
          </a:lstStyle>
          <a:p>
            <a:pPr>
              <a:spcBef>
                <a:spcPct val="0"/>
              </a:spcBef>
              <a:buFontTx/>
              <a:buNone/>
            </a:pPr>
            <a:r>
              <a:rPr lang="en-US" altLang="en-US" sz="1800" dirty="0"/>
              <a:t>D. Patterson, “Latency Lags Bandwidth,” </a:t>
            </a:r>
            <a:r>
              <a:rPr lang="en-US" altLang="en-US" sz="1800" i="1" dirty="0"/>
              <a:t>Communications of the ACM</a:t>
            </a:r>
            <a:r>
              <a:rPr lang="en-US" altLang="en-US" sz="1800" dirty="0"/>
              <a:t>, October 2014.</a:t>
            </a:r>
          </a:p>
        </p:txBody>
      </p:sp>
    </p:spTree>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Rectangle 2">
            <a:extLst>
              <a:ext uri="{FF2B5EF4-FFF2-40B4-BE49-F238E27FC236}">
                <a16:creationId xmlns:a16="http://schemas.microsoft.com/office/drawing/2014/main" id="{857DE308-C528-2B4E-97C8-919E14A29DAB}"/>
              </a:ext>
            </a:extLst>
          </p:cNvPr>
          <p:cNvSpPr>
            <a:spLocks noGrp="1" noChangeArrowheads="1"/>
          </p:cNvSpPr>
          <p:nvPr>
            <p:ph type="title"/>
          </p:nvPr>
        </p:nvSpPr>
        <p:spPr/>
        <p:txBody>
          <a:bodyPr/>
          <a:lstStyle/>
          <a:p>
            <a:r>
              <a:rPr lang="en-US" altLang="en-US"/>
              <a:t>6 Reasons Latency Lags BW</a:t>
            </a:r>
          </a:p>
        </p:txBody>
      </p:sp>
      <p:sp>
        <p:nvSpPr>
          <p:cNvPr id="96258" name="Rectangle 1">
            <a:extLst>
              <a:ext uri="{FF2B5EF4-FFF2-40B4-BE49-F238E27FC236}">
                <a16:creationId xmlns:a16="http://schemas.microsoft.com/office/drawing/2014/main" id="{25D4DECC-F2B7-9948-B1A8-4B2AFF661900}"/>
              </a:ext>
            </a:extLst>
          </p:cNvPr>
          <p:cNvSpPr>
            <a:spLocks noGrp="1" noChangeArrowheads="1"/>
          </p:cNvSpPr>
          <p:nvPr>
            <p:ph type="body" idx="1"/>
          </p:nvPr>
        </p:nvSpPr>
        <p:spPr/>
        <p:txBody>
          <a:bodyPr/>
          <a:lstStyle/>
          <a:p>
            <a:r>
              <a:rPr lang="en-US" altLang="en-US" dirty="0"/>
              <a:t>Moore’</a:t>
            </a:r>
            <a:r>
              <a:rPr lang="en-US" altLang="ja-JP" dirty="0"/>
              <a:t>s Law helps BW more than latency </a:t>
            </a:r>
          </a:p>
          <a:p>
            <a:pPr lvl="1"/>
            <a:r>
              <a:rPr lang="en-US" altLang="en-US" dirty="0"/>
              <a:t>Smaller, faster transistors but communicate </a:t>
            </a:r>
            <a:br>
              <a:rPr lang="en-US" altLang="en-US" dirty="0"/>
            </a:br>
            <a:r>
              <a:rPr lang="en-US" altLang="en-US" dirty="0"/>
              <a:t>over (relatively) longer lines: limits latency improvements</a:t>
            </a:r>
          </a:p>
          <a:p>
            <a:pPr lvl="2"/>
            <a:r>
              <a:rPr lang="en-US" altLang="en-US" dirty="0"/>
              <a:t>Feature size: 1.5 to 3 vs. 0.18 micron	(8X,17X) </a:t>
            </a:r>
          </a:p>
          <a:p>
            <a:pPr lvl="2"/>
            <a:r>
              <a:rPr lang="en-US" altLang="en-US" dirty="0"/>
              <a:t>MPU Die Size:	35 vs. 204 mm</a:t>
            </a:r>
            <a:r>
              <a:rPr lang="en-US" altLang="en-US" baseline="30000" dirty="0"/>
              <a:t>2</a:t>
            </a:r>
            <a:r>
              <a:rPr lang="en-US" altLang="en-US" dirty="0"/>
              <a:t>	 	(ratio sqrt ⇒ 2X) </a:t>
            </a:r>
          </a:p>
          <a:p>
            <a:pPr lvl="2"/>
            <a:r>
              <a:rPr lang="en-US" altLang="en-US" dirty="0"/>
              <a:t>DRAM Die Size: 	47 vs. 217 mm</a:t>
            </a:r>
            <a:r>
              <a:rPr lang="en-US" altLang="en-US" baseline="30000" dirty="0"/>
              <a:t>2</a:t>
            </a:r>
            <a:r>
              <a:rPr lang="en-US" altLang="en-US" dirty="0"/>
              <a:t>	 	(ratio sqrt ⇒ 2X) </a:t>
            </a:r>
          </a:p>
        </p:txBody>
      </p:sp>
      <p:sp>
        <p:nvSpPr>
          <p:cNvPr id="96259" name="TextBox 3">
            <a:extLst>
              <a:ext uri="{FF2B5EF4-FFF2-40B4-BE49-F238E27FC236}">
                <a16:creationId xmlns:a16="http://schemas.microsoft.com/office/drawing/2014/main" id="{0EF9B9A2-6E99-504D-B57E-865B517A588B}"/>
              </a:ext>
            </a:extLst>
          </p:cNvPr>
          <p:cNvSpPr txBox="1">
            <a:spLocks noChangeArrowheads="1"/>
          </p:cNvSpPr>
          <p:nvPr/>
        </p:nvSpPr>
        <p:spPr bwMode="auto">
          <a:xfrm>
            <a:off x="356393" y="5840934"/>
            <a:ext cx="835501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400">
                <a:solidFill>
                  <a:schemeClr val="tx1"/>
                </a:solidFill>
                <a:latin typeface="Candara" panose="020E0502030303020204" pitchFamily="34" charset="0"/>
                <a:ea typeface="ＭＳ Ｐゴシック" panose="020B0600070205080204" pitchFamily="34" charset="-128"/>
              </a:defRPr>
            </a:lvl1pPr>
            <a:lvl2pPr marL="742950" indent="-285750">
              <a:spcBef>
                <a:spcPct val="20000"/>
              </a:spcBef>
              <a:buChar char="–"/>
              <a:defRPr sz="2000">
                <a:solidFill>
                  <a:schemeClr val="tx1"/>
                </a:solidFill>
                <a:latin typeface="Candara" panose="020E0502030303020204" pitchFamily="34" charset="0"/>
                <a:ea typeface="ＭＳ Ｐゴシック" panose="020B0600070205080204" pitchFamily="34" charset="-128"/>
              </a:defRPr>
            </a:lvl2pPr>
            <a:lvl3pPr marL="1143000" indent="-228600">
              <a:spcBef>
                <a:spcPct val="20000"/>
              </a:spcBef>
              <a:buChar char="•"/>
              <a:defRPr>
                <a:solidFill>
                  <a:srgbClr val="7F7F7F"/>
                </a:solidFill>
                <a:latin typeface="Candara" panose="020E0502030303020204" pitchFamily="34" charset="0"/>
                <a:ea typeface="ＭＳ Ｐゴシック" panose="020B0600070205080204" pitchFamily="34" charset="-128"/>
              </a:defRPr>
            </a:lvl3pPr>
            <a:lvl4pPr marL="1600200" indent="-228600">
              <a:spcBef>
                <a:spcPct val="20000"/>
              </a:spcBef>
              <a:buChar char="–"/>
              <a:defRPr>
                <a:solidFill>
                  <a:srgbClr val="941651"/>
                </a:solidFill>
                <a:latin typeface="Candara" panose="020E0502030303020204" pitchFamily="34" charset="0"/>
                <a:ea typeface="ＭＳ Ｐゴシック" panose="020B0600070205080204" pitchFamily="34" charset="-128"/>
              </a:defRPr>
            </a:lvl4pPr>
            <a:lvl5pPr marL="2057400" indent="-228600">
              <a:spcBef>
                <a:spcPct val="20000"/>
              </a:spcBef>
              <a:buChar char="»"/>
              <a:defRPr>
                <a:solidFill>
                  <a:srgbClr val="FF9300"/>
                </a:solidFill>
                <a:latin typeface="Candara" panose="020E0502030303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a:solidFill>
                  <a:srgbClr val="FF9300"/>
                </a:solidFill>
                <a:latin typeface="Candara" panose="020E0502030303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a:solidFill>
                  <a:srgbClr val="FF9300"/>
                </a:solidFill>
                <a:latin typeface="Candara" panose="020E0502030303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a:solidFill>
                  <a:srgbClr val="FF9300"/>
                </a:solidFill>
                <a:latin typeface="Candara" panose="020E0502030303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a:solidFill>
                  <a:srgbClr val="FF9300"/>
                </a:solidFill>
                <a:latin typeface="Candara" panose="020E0502030303020204" pitchFamily="34" charset="0"/>
                <a:ea typeface="ＭＳ Ｐゴシック" panose="020B0600070205080204" pitchFamily="34" charset="-128"/>
              </a:defRPr>
            </a:lvl9pPr>
          </a:lstStyle>
          <a:p>
            <a:pPr>
              <a:spcBef>
                <a:spcPct val="0"/>
              </a:spcBef>
              <a:buFontTx/>
              <a:buNone/>
            </a:pPr>
            <a:r>
              <a:rPr lang="en-US" altLang="en-US" sz="1800" dirty="0"/>
              <a:t>D. Patterson, “Latency Lags Bandwidth,” </a:t>
            </a:r>
            <a:r>
              <a:rPr lang="en-US" altLang="en-US" sz="1800" i="1" dirty="0"/>
              <a:t>Communications of the ACM</a:t>
            </a:r>
            <a:r>
              <a:rPr lang="en-US" altLang="en-US" sz="1800" dirty="0"/>
              <a:t>, October 2014.</a:t>
            </a:r>
          </a:p>
        </p:txBody>
      </p:sp>
    </p:spTree>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Rectangle 1">
            <a:extLst>
              <a:ext uri="{FF2B5EF4-FFF2-40B4-BE49-F238E27FC236}">
                <a16:creationId xmlns:a16="http://schemas.microsoft.com/office/drawing/2014/main" id="{FBEB588F-9D12-2D43-A35A-660BB303C9FE}"/>
              </a:ext>
            </a:extLst>
          </p:cNvPr>
          <p:cNvSpPr>
            <a:spLocks noGrp="1" noChangeArrowheads="1"/>
          </p:cNvSpPr>
          <p:nvPr>
            <p:ph type="title"/>
          </p:nvPr>
        </p:nvSpPr>
        <p:spPr/>
        <p:txBody>
          <a:bodyPr/>
          <a:lstStyle/>
          <a:p>
            <a:r>
              <a:rPr lang="en-US" altLang="en-US"/>
              <a:t>6 Reasons Latency Lags BW </a:t>
            </a:r>
          </a:p>
        </p:txBody>
      </p:sp>
      <p:sp>
        <p:nvSpPr>
          <p:cNvPr id="97282" name="Rectangle 2">
            <a:extLst>
              <a:ext uri="{FF2B5EF4-FFF2-40B4-BE49-F238E27FC236}">
                <a16:creationId xmlns:a16="http://schemas.microsoft.com/office/drawing/2014/main" id="{8D94506F-DF80-B548-88C7-952E1F60507C}"/>
              </a:ext>
            </a:extLst>
          </p:cNvPr>
          <p:cNvSpPr>
            <a:spLocks noGrp="1" noChangeArrowheads="1"/>
          </p:cNvSpPr>
          <p:nvPr>
            <p:ph type="body" idx="1"/>
          </p:nvPr>
        </p:nvSpPr>
        <p:spPr/>
        <p:txBody>
          <a:bodyPr/>
          <a:lstStyle/>
          <a:p>
            <a:r>
              <a:rPr lang="en-US" altLang="en-US"/>
              <a:t>Distance limits latency </a:t>
            </a:r>
          </a:p>
          <a:p>
            <a:pPr lvl="1"/>
            <a:r>
              <a:rPr lang="en-US" altLang="en-US"/>
              <a:t>Size of DRAM block ⇒ long bit and word lines  ⇒ most of DRAM access time</a:t>
            </a:r>
          </a:p>
          <a:p>
            <a:pPr lvl="1"/>
            <a:r>
              <a:rPr lang="en-US" altLang="en-US"/>
              <a:t>Speed of light and computers on network</a:t>
            </a:r>
          </a:p>
          <a:p>
            <a:pPr lvl="1"/>
            <a:r>
              <a:rPr lang="en-US" altLang="en-US"/>
              <a:t>1. &amp; 2. explains linear latency vs. square BW?</a:t>
            </a:r>
          </a:p>
        </p:txBody>
      </p:sp>
      <p:sp>
        <p:nvSpPr>
          <p:cNvPr id="97283" name="TextBox 3">
            <a:extLst>
              <a:ext uri="{FF2B5EF4-FFF2-40B4-BE49-F238E27FC236}">
                <a16:creationId xmlns:a16="http://schemas.microsoft.com/office/drawing/2014/main" id="{938180E7-8A31-7E48-A55C-7A071F2712FC}"/>
              </a:ext>
            </a:extLst>
          </p:cNvPr>
          <p:cNvSpPr txBox="1">
            <a:spLocks noChangeArrowheads="1"/>
          </p:cNvSpPr>
          <p:nvPr/>
        </p:nvSpPr>
        <p:spPr bwMode="auto">
          <a:xfrm>
            <a:off x="368300" y="5839826"/>
            <a:ext cx="835501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400">
                <a:solidFill>
                  <a:schemeClr val="tx1"/>
                </a:solidFill>
                <a:latin typeface="Candara" panose="020E0502030303020204" pitchFamily="34" charset="0"/>
                <a:ea typeface="ＭＳ Ｐゴシック" panose="020B0600070205080204" pitchFamily="34" charset="-128"/>
              </a:defRPr>
            </a:lvl1pPr>
            <a:lvl2pPr marL="742950" indent="-285750">
              <a:spcBef>
                <a:spcPct val="20000"/>
              </a:spcBef>
              <a:buChar char="–"/>
              <a:defRPr sz="2000">
                <a:solidFill>
                  <a:schemeClr val="tx1"/>
                </a:solidFill>
                <a:latin typeface="Candara" panose="020E0502030303020204" pitchFamily="34" charset="0"/>
                <a:ea typeface="ＭＳ Ｐゴシック" panose="020B0600070205080204" pitchFamily="34" charset="-128"/>
              </a:defRPr>
            </a:lvl2pPr>
            <a:lvl3pPr marL="1143000" indent="-228600">
              <a:spcBef>
                <a:spcPct val="20000"/>
              </a:spcBef>
              <a:buChar char="•"/>
              <a:defRPr>
                <a:solidFill>
                  <a:srgbClr val="7F7F7F"/>
                </a:solidFill>
                <a:latin typeface="Candara" panose="020E0502030303020204" pitchFamily="34" charset="0"/>
                <a:ea typeface="ＭＳ Ｐゴシック" panose="020B0600070205080204" pitchFamily="34" charset="-128"/>
              </a:defRPr>
            </a:lvl3pPr>
            <a:lvl4pPr marL="1600200" indent="-228600">
              <a:spcBef>
                <a:spcPct val="20000"/>
              </a:spcBef>
              <a:buChar char="–"/>
              <a:defRPr>
                <a:solidFill>
                  <a:srgbClr val="941651"/>
                </a:solidFill>
                <a:latin typeface="Candara" panose="020E0502030303020204" pitchFamily="34" charset="0"/>
                <a:ea typeface="ＭＳ Ｐゴシック" panose="020B0600070205080204" pitchFamily="34" charset="-128"/>
              </a:defRPr>
            </a:lvl4pPr>
            <a:lvl5pPr marL="2057400" indent="-228600">
              <a:spcBef>
                <a:spcPct val="20000"/>
              </a:spcBef>
              <a:buChar char="»"/>
              <a:defRPr>
                <a:solidFill>
                  <a:srgbClr val="FF9300"/>
                </a:solidFill>
                <a:latin typeface="Candara" panose="020E0502030303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a:solidFill>
                  <a:srgbClr val="FF9300"/>
                </a:solidFill>
                <a:latin typeface="Candara" panose="020E0502030303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a:solidFill>
                  <a:srgbClr val="FF9300"/>
                </a:solidFill>
                <a:latin typeface="Candara" panose="020E0502030303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a:solidFill>
                  <a:srgbClr val="FF9300"/>
                </a:solidFill>
                <a:latin typeface="Candara" panose="020E0502030303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a:solidFill>
                  <a:srgbClr val="FF9300"/>
                </a:solidFill>
                <a:latin typeface="Candara" panose="020E0502030303020204" pitchFamily="34" charset="0"/>
                <a:ea typeface="ＭＳ Ｐゴシック" panose="020B0600070205080204" pitchFamily="34" charset="-128"/>
              </a:defRPr>
            </a:lvl9pPr>
          </a:lstStyle>
          <a:p>
            <a:pPr>
              <a:spcBef>
                <a:spcPct val="0"/>
              </a:spcBef>
              <a:buFontTx/>
              <a:buNone/>
            </a:pPr>
            <a:r>
              <a:rPr lang="en-US" altLang="en-US" sz="1800" dirty="0"/>
              <a:t>D. Patterson, “Latency Lags Bandwidth,” </a:t>
            </a:r>
            <a:r>
              <a:rPr lang="en-US" altLang="en-US" sz="1800" i="1" dirty="0"/>
              <a:t>Communications of the ACM</a:t>
            </a:r>
            <a:r>
              <a:rPr lang="en-US" altLang="en-US" sz="1800" dirty="0"/>
              <a:t>, October 2014.</a:t>
            </a:r>
          </a:p>
        </p:txBody>
      </p:sp>
    </p:spTree>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Rectangle 1">
            <a:extLst>
              <a:ext uri="{FF2B5EF4-FFF2-40B4-BE49-F238E27FC236}">
                <a16:creationId xmlns:a16="http://schemas.microsoft.com/office/drawing/2014/main" id="{8A340EFE-87D4-4F48-9A98-11D18DAD0E98}"/>
              </a:ext>
            </a:extLst>
          </p:cNvPr>
          <p:cNvSpPr>
            <a:spLocks noGrp="1" noChangeArrowheads="1"/>
          </p:cNvSpPr>
          <p:nvPr>
            <p:ph type="title"/>
          </p:nvPr>
        </p:nvSpPr>
        <p:spPr/>
        <p:txBody>
          <a:bodyPr/>
          <a:lstStyle/>
          <a:p>
            <a:r>
              <a:rPr lang="en-US" altLang="en-US"/>
              <a:t>6 Reasons Latency Lags BW </a:t>
            </a:r>
          </a:p>
        </p:txBody>
      </p:sp>
      <p:sp>
        <p:nvSpPr>
          <p:cNvPr id="98306" name="Rectangle 2">
            <a:extLst>
              <a:ext uri="{FF2B5EF4-FFF2-40B4-BE49-F238E27FC236}">
                <a16:creationId xmlns:a16="http://schemas.microsoft.com/office/drawing/2014/main" id="{18667D15-FB8E-2947-A6E0-4C3DB5E068AF}"/>
              </a:ext>
            </a:extLst>
          </p:cNvPr>
          <p:cNvSpPr>
            <a:spLocks noGrp="1" noChangeArrowheads="1"/>
          </p:cNvSpPr>
          <p:nvPr>
            <p:ph type="body" idx="1"/>
          </p:nvPr>
        </p:nvSpPr>
        <p:spPr/>
        <p:txBody>
          <a:bodyPr/>
          <a:lstStyle/>
          <a:p>
            <a:r>
              <a:rPr lang="en-US" altLang="en-US"/>
              <a:t>Bandwidth easier to sell (</a:t>
            </a:r>
            <a:r>
              <a:rPr lang="ja-JP" altLang="en-US"/>
              <a:t>“</a:t>
            </a:r>
            <a:r>
              <a:rPr lang="en-US" altLang="ja-JP"/>
              <a:t>bigger = better</a:t>
            </a:r>
            <a:r>
              <a:rPr lang="ja-JP" altLang="en-US"/>
              <a:t>”</a:t>
            </a:r>
            <a:r>
              <a:rPr lang="en-US" altLang="ja-JP"/>
              <a:t>)</a:t>
            </a:r>
          </a:p>
          <a:p>
            <a:pPr lvl="1"/>
            <a:r>
              <a:rPr lang="en-US" altLang="en-US"/>
              <a:t>Example</a:t>
            </a:r>
          </a:p>
          <a:p>
            <a:pPr lvl="2"/>
            <a:r>
              <a:rPr lang="en-US" altLang="en-US"/>
              <a:t>10 Gbits/s Ethernet (</a:t>
            </a:r>
            <a:r>
              <a:rPr lang="ja-JP" altLang="en-US"/>
              <a:t>“</a:t>
            </a:r>
            <a:r>
              <a:rPr lang="en-US" altLang="ja-JP"/>
              <a:t>10 Gig</a:t>
            </a:r>
            <a:r>
              <a:rPr lang="ja-JP" altLang="en-US"/>
              <a:t>”</a:t>
            </a:r>
            <a:r>
              <a:rPr lang="en-US" altLang="ja-JP"/>
              <a:t>) vs. 10 μsec latency Ethernet</a:t>
            </a:r>
          </a:p>
          <a:p>
            <a:pPr lvl="1"/>
            <a:r>
              <a:rPr lang="en-US" altLang="en-US"/>
              <a:t>4400 MB/s DIMM (</a:t>
            </a:r>
            <a:r>
              <a:rPr lang="ja-JP" altLang="en-US"/>
              <a:t>“</a:t>
            </a:r>
            <a:r>
              <a:rPr lang="en-US" altLang="ja-JP"/>
              <a:t>PC4400</a:t>
            </a:r>
            <a:r>
              <a:rPr lang="ja-JP" altLang="en-US"/>
              <a:t>”</a:t>
            </a:r>
            <a:r>
              <a:rPr lang="en-US" altLang="ja-JP"/>
              <a:t>) vs. 50 ns latency</a:t>
            </a:r>
          </a:p>
          <a:p>
            <a:pPr lvl="1"/>
            <a:r>
              <a:rPr lang="en-US" altLang="en-US"/>
              <a:t>Even if just marketing, customers now trained</a:t>
            </a:r>
          </a:p>
          <a:p>
            <a:pPr lvl="1"/>
            <a:r>
              <a:rPr lang="en-US" altLang="en-US"/>
              <a:t>Since bandwidth sells, more resources thrown at bandwidth, which further tips the balance</a:t>
            </a:r>
          </a:p>
        </p:txBody>
      </p:sp>
      <p:sp>
        <p:nvSpPr>
          <p:cNvPr id="98307" name="TextBox 3">
            <a:extLst>
              <a:ext uri="{FF2B5EF4-FFF2-40B4-BE49-F238E27FC236}">
                <a16:creationId xmlns:a16="http://schemas.microsoft.com/office/drawing/2014/main" id="{86904085-9A2C-2245-98AF-24CD4FCB47C7}"/>
              </a:ext>
            </a:extLst>
          </p:cNvPr>
          <p:cNvSpPr txBox="1">
            <a:spLocks noChangeArrowheads="1"/>
          </p:cNvSpPr>
          <p:nvPr/>
        </p:nvSpPr>
        <p:spPr bwMode="auto">
          <a:xfrm>
            <a:off x="368300" y="5827300"/>
            <a:ext cx="835501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400">
                <a:solidFill>
                  <a:schemeClr val="tx1"/>
                </a:solidFill>
                <a:latin typeface="Candara" panose="020E0502030303020204" pitchFamily="34" charset="0"/>
                <a:ea typeface="ＭＳ Ｐゴシック" panose="020B0600070205080204" pitchFamily="34" charset="-128"/>
              </a:defRPr>
            </a:lvl1pPr>
            <a:lvl2pPr marL="742950" indent="-285750">
              <a:spcBef>
                <a:spcPct val="20000"/>
              </a:spcBef>
              <a:buChar char="–"/>
              <a:defRPr sz="2000">
                <a:solidFill>
                  <a:schemeClr val="tx1"/>
                </a:solidFill>
                <a:latin typeface="Candara" panose="020E0502030303020204" pitchFamily="34" charset="0"/>
                <a:ea typeface="ＭＳ Ｐゴシック" panose="020B0600070205080204" pitchFamily="34" charset="-128"/>
              </a:defRPr>
            </a:lvl2pPr>
            <a:lvl3pPr marL="1143000" indent="-228600">
              <a:spcBef>
                <a:spcPct val="20000"/>
              </a:spcBef>
              <a:buChar char="•"/>
              <a:defRPr>
                <a:solidFill>
                  <a:srgbClr val="7F7F7F"/>
                </a:solidFill>
                <a:latin typeface="Candara" panose="020E0502030303020204" pitchFamily="34" charset="0"/>
                <a:ea typeface="ＭＳ Ｐゴシック" panose="020B0600070205080204" pitchFamily="34" charset="-128"/>
              </a:defRPr>
            </a:lvl3pPr>
            <a:lvl4pPr marL="1600200" indent="-228600">
              <a:spcBef>
                <a:spcPct val="20000"/>
              </a:spcBef>
              <a:buChar char="–"/>
              <a:defRPr>
                <a:solidFill>
                  <a:srgbClr val="941651"/>
                </a:solidFill>
                <a:latin typeface="Candara" panose="020E0502030303020204" pitchFamily="34" charset="0"/>
                <a:ea typeface="ＭＳ Ｐゴシック" panose="020B0600070205080204" pitchFamily="34" charset="-128"/>
              </a:defRPr>
            </a:lvl4pPr>
            <a:lvl5pPr marL="2057400" indent="-228600">
              <a:spcBef>
                <a:spcPct val="20000"/>
              </a:spcBef>
              <a:buChar char="»"/>
              <a:defRPr>
                <a:solidFill>
                  <a:srgbClr val="FF9300"/>
                </a:solidFill>
                <a:latin typeface="Candara" panose="020E0502030303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a:solidFill>
                  <a:srgbClr val="FF9300"/>
                </a:solidFill>
                <a:latin typeface="Candara" panose="020E0502030303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a:solidFill>
                  <a:srgbClr val="FF9300"/>
                </a:solidFill>
                <a:latin typeface="Candara" panose="020E0502030303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a:solidFill>
                  <a:srgbClr val="FF9300"/>
                </a:solidFill>
                <a:latin typeface="Candara" panose="020E0502030303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a:solidFill>
                  <a:srgbClr val="FF9300"/>
                </a:solidFill>
                <a:latin typeface="Candara" panose="020E0502030303020204" pitchFamily="34" charset="0"/>
                <a:ea typeface="ＭＳ Ｐゴシック" panose="020B0600070205080204" pitchFamily="34" charset="-128"/>
              </a:defRPr>
            </a:lvl9pPr>
          </a:lstStyle>
          <a:p>
            <a:pPr>
              <a:spcBef>
                <a:spcPct val="0"/>
              </a:spcBef>
              <a:buFontTx/>
              <a:buNone/>
            </a:pPr>
            <a:r>
              <a:rPr lang="en-US" altLang="en-US" sz="1800" dirty="0"/>
              <a:t>D. Patterson, “Latency Lags Bandwidth,” </a:t>
            </a:r>
            <a:r>
              <a:rPr lang="en-US" altLang="en-US" sz="1800" i="1" dirty="0"/>
              <a:t>Communications of the ACM</a:t>
            </a:r>
            <a:r>
              <a:rPr lang="en-US" altLang="en-US" sz="1800" dirty="0"/>
              <a:t>, October 2014.</a:t>
            </a:r>
          </a:p>
        </p:txBody>
      </p:sp>
    </p:spTree>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29" name="Rectangle 2">
            <a:extLst>
              <a:ext uri="{FF2B5EF4-FFF2-40B4-BE49-F238E27FC236}">
                <a16:creationId xmlns:a16="http://schemas.microsoft.com/office/drawing/2014/main" id="{5F02D502-86D5-1643-9013-CA31196912EF}"/>
              </a:ext>
            </a:extLst>
          </p:cNvPr>
          <p:cNvSpPr>
            <a:spLocks noGrp="1" noChangeArrowheads="1"/>
          </p:cNvSpPr>
          <p:nvPr>
            <p:ph type="title"/>
          </p:nvPr>
        </p:nvSpPr>
        <p:spPr/>
        <p:txBody>
          <a:bodyPr/>
          <a:lstStyle/>
          <a:p>
            <a:r>
              <a:rPr lang="en-US" altLang="en-US"/>
              <a:t>6 Reasons Latency Lags BW </a:t>
            </a:r>
          </a:p>
        </p:txBody>
      </p:sp>
      <p:sp>
        <p:nvSpPr>
          <p:cNvPr id="99330" name="Rectangle 1">
            <a:extLst>
              <a:ext uri="{FF2B5EF4-FFF2-40B4-BE49-F238E27FC236}">
                <a16:creationId xmlns:a16="http://schemas.microsoft.com/office/drawing/2014/main" id="{583178FB-96BD-C147-B553-611AC3675736}"/>
              </a:ext>
            </a:extLst>
          </p:cNvPr>
          <p:cNvSpPr>
            <a:spLocks noGrp="1" noChangeArrowheads="1"/>
          </p:cNvSpPr>
          <p:nvPr>
            <p:ph type="body" idx="1"/>
          </p:nvPr>
        </p:nvSpPr>
        <p:spPr/>
        <p:txBody>
          <a:bodyPr/>
          <a:lstStyle/>
          <a:p>
            <a:r>
              <a:rPr lang="en-US" altLang="en-US"/>
              <a:t>Latency helps BW, but not vice versa </a:t>
            </a:r>
          </a:p>
          <a:p>
            <a:pPr lvl="1"/>
            <a:r>
              <a:rPr lang="en-US" altLang="en-US"/>
              <a:t>Spinning disk faster improves both bandwidth and rotational latency </a:t>
            </a:r>
          </a:p>
          <a:p>
            <a:pPr lvl="2"/>
            <a:r>
              <a:rPr lang="en-US" altLang="en-US"/>
              <a:t>3600 RPM ⇒ 15000 RPM = 4.2X</a:t>
            </a:r>
          </a:p>
          <a:p>
            <a:pPr lvl="2"/>
            <a:r>
              <a:rPr lang="en-US" altLang="en-US"/>
              <a:t>Average rotational latency: 8.3 ms ⇒ 2.0 ms</a:t>
            </a:r>
          </a:p>
          <a:p>
            <a:pPr lvl="2"/>
            <a:r>
              <a:rPr lang="en-US" altLang="en-US"/>
              <a:t>Things being equal, also helps BW by 4.2X</a:t>
            </a:r>
          </a:p>
          <a:p>
            <a:pPr lvl="1"/>
            <a:r>
              <a:rPr lang="en-US" altLang="en-US"/>
              <a:t>Lower DRAM latency ⇒ More access/second (higher bandwidth)</a:t>
            </a:r>
          </a:p>
          <a:p>
            <a:pPr lvl="1"/>
            <a:r>
              <a:rPr lang="en-US" altLang="en-US"/>
              <a:t>Higher linear density helps disk BW  (and capacity), but not disk latency</a:t>
            </a:r>
          </a:p>
          <a:p>
            <a:pPr lvl="2"/>
            <a:r>
              <a:rPr lang="en-US" altLang="en-US"/>
              <a:t>9,550 BPI ⇒ 533,000 BPI ⇒ 60X in BW</a:t>
            </a:r>
          </a:p>
        </p:txBody>
      </p:sp>
      <p:sp>
        <p:nvSpPr>
          <p:cNvPr id="99331" name="TextBox 3">
            <a:extLst>
              <a:ext uri="{FF2B5EF4-FFF2-40B4-BE49-F238E27FC236}">
                <a16:creationId xmlns:a16="http://schemas.microsoft.com/office/drawing/2014/main" id="{E3929278-09E9-F343-B7BA-3849F12177C4}"/>
              </a:ext>
            </a:extLst>
          </p:cNvPr>
          <p:cNvSpPr txBox="1">
            <a:spLocks noChangeArrowheads="1"/>
          </p:cNvSpPr>
          <p:nvPr/>
        </p:nvSpPr>
        <p:spPr bwMode="auto">
          <a:xfrm>
            <a:off x="356393" y="5840934"/>
            <a:ext cx="835501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400">
                <a:solidFill>
                  <a:schemeClr val="tx1"/>
                </a:solidFill>
                <a:latin typeface="Candara" panose="020E0502030303020204" pitchFamily="34" charset="0"/>
                <a:ea typeface="ＭＳ Ｐゴシック" panose="020B0600070205080204" pitchFamily="34" charset="-128"/>
              </a:defRPr>
            </a:lvl1pPr>
            <a:lvl2pPr marL="742950" indent="-285750">
              <a:spcBef>
                <a:spcPct val="20000"/>
              </a:spcBef>
              <a:buChar char="–"/>
              <a:defRPr sz="2000">
                <a:solidFill>
                  <a:schemeClr val="tx1"/>
                </a:solidFill>
                <a:latin typeface="Candara" panose="020E0502030303020204" pitchFamily="34" charset="0"/>
                <a:ea typeface="ＭＳ Ｐゴシック" panose="020B0600070205080204" pitchFamily="34" charset="-128"/>
              </a:defRPr>
            </a:lvl2pPr>
            <a:lvl3pPr marL="1143000" indent="-228600">
              <a:spcBef>
                <a:spcPct val="20000"/>
              </a:spcBef>
              <a:buChar char="•"/>
              <a:defRPr>
                <a:solidFill>
                  <a:srgbClr val="7F7F7F"/>
                </a:solidFill>
                <a:latin typeface="Candara" panose="020E0502030303020204" pitchFamily="34" charset="0"/>
                <a:ea typeface="ＭＳ Ｐゴシック" panose="020B0600070205080204" pitchFamily="34" charset="-128"/>
              </a:defRPr>
            </a:lvl3pPr>
            <a:lvl4pPr marL="1600200" indent="-228600">
              <a:spcBef>
                <a:spcPct val="20000"/>
              </a:spcBef>
              <a:buChar char="–"/>
              <a:defRPr>
                <a:solidFill>
                  <a:srgbClr val="941651"/>
                </a:solidFill>
                <a:latin typeface="Candara" panose="020E0502030303020204" pitchFamily="34" charset="0"/>
                <a:ea typeface="ＭＳ Ｐゴシック" panose="020B0600070205080204" pitchFamily="34" charset="-128"/>
              </a:defRPr>
            </a:lvl4pPr>
            <a:lvl5pPr marL="2057400" indent="-228600">
              <a:spcBef>
                <a:spcPct val="20000"/>
              </a:spcBef>
              <a:buChar char="»"/>
              <a:defRPr>
                <a:solidFill>
                  <a:srgbClr val="FF9300"/>
                </a:solidFill>
                <a:latin typeface="Candara" panose="020E0502030303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a:solidFill>
                  <a:srgbClr val="FF9300"/>
                </a:solidFill>
                <a:latin typeface="Candara" panose="020E0502030303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a:solidFill>
                  <a:srgbClr val="FF9300"/>
                </a:solidFill>
                <a:latin typeface="Candara" panose="020E0502030303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a:solidFill>
                  <a:srgbClr val="FF9300"/>
                </a:solidFill>
                <a:latin typeface="Candara" panose="020E0502030303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a:solidFill>
                  <a:srgbClr val="FF9300"/>
                </a:solidFill>
                <a:latin typeface="Candara" panose="020E0502030303020204" pitchFamily="34" charset="0"/>
                <a:ea typeface="ＭＳ Ｐゴシック" panose="020B0600070205080204" pitchFamily="34" charset="-128"/>
              </a:defRPr>
            </a:lvl9pPr>
          </a:lstStyle>
          <a:p>
            <a:pPr>
              <a:spcBef>
                <a:spcPct val="0"/>
              </a:spcBef>
              <a:buFontTx/>
              <a:buNone/>
            </a:pPr>
            <a:r>
              <a:rPr lang="en-US" altLang="en-US" sz="1800" dirty="0"/>
              <a:t>D. Patterson, “Latency Lags Bandwidth,” </a:t>
            </a:r>
            <a:r>
              <a:rPr lang="en-US" altLang="en-US" sz="1800" i="1" dirty="0"/>
              <a:t>Communications of the ACM</a:t>
            </a:r>
            <a:r>
              <a:rPr lang="en-US" altLang="en-US" sz="1800" dirty="0"/>
              <a:t>, October 2014.</a:t>
            </a:r>
          </a:p>
        </p:txBody>
      </p:sp>
    </p:spTree>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Rectangle 2">
            <a:extLst>
              <a:ext uri="{FF2B5EF4-FFF2-40B4-BE49-F238E27FC236}">
                <a16:creationId xmlns:a16="http://schemas.microsoft.com/office/drawing/2014/main" id="{79BE7D6D-B75D-7E4D-A7A8-88E3CBA744B5}"/>
              </a:ext>
            </a:extLst>
          </p:cNvPr>
          <p:cNvSpPr>
            <a:spLocks noGrp="1" noChangeArrowheads="1"/>
          </p:cNvSpPr>
          <p:nvPr>
            <p:ph type="title"/>
          </p:nvPr>
        </p:nvSpPr>
        <p:spPr/>
        <p:txBody>
          <a:bodyPr/>
          <a:lstStyle/>
          <a:p>
            <a:r>
              <a:rPr lang="en-US" altLang="en-US"/>
              <a:t>6 Reasons Latency Lags BW </a:t>
            </a:r>
          </a:p>
        </p:txBody>
      </p:sp>
      <p:sp>
        <p:nvSpPr>
          <p:cNvPr id="100354" name="Rectangle 1">
            <a:extLst>
              <a:ext uri="{FF2B5EF4-FFF2-40B4-BE49-F238E27FC236}">
                <a16:creationId xmlns:a16="http://schemas.microsoft.com/office/drawing/2014/main" id="{83580D76-8378-834D-BC4E-82114D195253}"/>
              </a:ext>
            </a:extLst>
          </p:cNvPr>
          <p:cNvSpPr>
            <a:spLocks noGrp="1" noChangeArrowheads="1"/>
          </p:cNvSpPr>
          <p:nvPr>
            <p:ph type="body" idx="1"/>
          </p:nvPr>
        </p:nvSpPr>
        <p:spPr/>
        <p:txBody>
          <a:bodyPr/>
          <a:lstStyle/>
          <a:p>
            <a:r>
              <a:rPr lang="en-US" altLang="en-US" dirty="0"/>
              <a:t>Bandwidth hurts latency</a:t>
            </a:r>
          </a:p>
          <a:p>
            <a:pPr lvl="1"/>
            <a:r>
              <a:rPr lang="en-US" altLang="en-US" dirty="0"/>
              <a:t>Queues help bandwidth, hurt latency (Queuing Theory)</a:t>
            </a:r>
          </a:p>
          <a:p>
            <a:pPr lvl="1"/>
            <a:r>
              <a:rPr lang="en-US" altLang="en-US" dirty="0"/>
              <a:t>Adding chips to widen a memory module increases bandwidth but higher fan-out on address lines may increase latency </a:t>
            </a:r>
          </a:p>
          <a:p>
            <a:r>
              <a:rPr lang="en-US" altLang="en-US" dirty="0"/>
              <a:t>Operating system overhead hurts latency more than bandwidth</a:t>
            </a:r>
          </a:p>
          <a:p>
            <a:pPr lvl="1"/>
            <a:r>
              <a:rPr lang="en-US" altLang="en-US" dirty="0"/>
              <a:t>Long messages amortize overhead; overhead bigger part of short messages</a:t>
            </a:r>
          </a:p>
        </p:txBody>
      </p:sp>
      <p:sp>
        <p:nvSpPr>
          <p:cNvPr id="5" name="TextBox 3">
            <a:extLst>
              <a:ext uri="{FF2B5EF4-FFF2-40B4-BE49-F238E27FC236}">
                <a16:creationId xmlns:a16="http://schemas.microsoft.com/office/drawing/2014/main" id="{A8AA52F0-609D-2844-A70A-29A31481E2BA}"/>
              </a:ext>
            </a:extLst>
          </p:cNvPr>
          <p:cNvSpPr txBox="1">
            <a:spLocks noChangeArrowheads="1"/>
          </p:cNvSpPr>
          <p:nvPr/>
        </p:nvSpPr>
        <p:spPr bwMode="auto">
          <a:xfrm>
            <a:off x="356393" y="5840934"/>
            <a:ext cx="835501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400">
                <a:solidFill>
                  <a:schemeClr val="tx1"/>
                </a:solidFill>
                <a:latin typeface="Candara" panose="020E0502030303020204" pitchFamily="34" charset="0"/>
                <a:ea typeface="ＭＳ Ｐゴシック" panose="020B0600070205080204" pitchFamily="34" charset="-128"/>
              </a:defRPr>
            </a:lvl1pPr>
            <a:lvl2pPr marL="742950" indent="-285750">
              <a:spcBef>
                <a:spcPct val="20000"/>
              </a:spcBef>
              <a:buChar char="–"/>
              <a:defRPr sz="2000">
                <a:solidFill>
                  <a:schemeClr val="tx1"/>
                </a:solidFill>
                <a:latin typeface="Candara" panose="020E0502030303020204" pitchFamily="34" charset="0"/>
                <a:ea typeface="ＭＳ Ｐゴシック" panose="020B0600070205080204" pitchFamily="34" charset="-128"/>
              </a:defRPr>
            </a:lvl2pPr>
            <a:lvl3pPr marL="1143000" indent="-228600">
              <a:spcBef>
                <a:spcPct val="20000"/>
              </a:spcBef>
              <a:buChar char="•"/>
              <a:defRPr>
                <a:solidFill>
                  <a:srgbClr val="7F7F7F"/>
                </a:solidFill>
                <a:latin typeface="Candara" panose="020E0502030303020204" pitchFamily="34" charset="0"/>
                <a:ea typeface="ＭＳ Ｐゴシック" panose="020B0600070205080204" pitchFamily="34" charset="-128"/>
              </a:defRPr>
            </a:lvl3pPr>
            <a:lvl4pPr marL="1600200" indent="-228600">
              <a:spcBef>
                <a:spcPct val="20000"/>
              </a:spcBef>
              <a:buChar char="–"/>
              <a:defRPr>
                <a:solidFill>
                  <a:srgbClr val="941651"/>
                </a:solidFill>
                <a:latin typeface="Candara" panose="020E0502030303020204" pitchFamily="34" charset="0"/>
                <a:ea typeface="ＭＳ Ｐゴシック" panose="020B0600070205080204" pitchFamily="34" charset="-128"/>
              </a:defRPr>
            </a:lvl4pPr>
            <a:lvl5pPr marL="2057400" indent="-228600">
              <a:spcBef>
                <a:spcPct val="20000"/>
              </a:spcBef>
              <a:buChar char="»"/>
              <a:defRPr>
                <a:solidFill>
                  <a:srgbClr val="FF9300"/>
                </a:solidFill>
                <a:latin typeface="Candara" panose="020E0502030303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a:solidFill>
                  <a:srgbClr val="FF9300"/>
                </a:solidFill>
                <a:latin typeface="Candara" panose="020E0502030303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a:solidFill>
                  <a:srgbClr val="FF9300"/>
                </a:solidFill>
                <a:latin typeface="Candara" panose="020E0502030303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a:solidFill>
                  <a:srgbClr val="FF9300"/>
                </a:solidFill>
                <a:latin typeface="Candara" panose="020E0502030303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a:solidFill>
                  <a:srgbClr val="FF9300"/>
                </a:solidFill>
                <a:latin typeface="Candara" panose="020E0502030303020204" pitchFamily="34" charset="0"/>
                <a:ea typeface="ＭＳ Ｐゴシック" panose="020B0600070205080204" pitchFamily="34" charset="-128"/>
              </a:defRPr>
            </a:lvl9pPr>
          </a:lstStyle>
          <a:p>
            <a:pPr>
              <a:spcBef>
                <a:spcPct val="0"/>
              </a:spcBef>
              <a:buFontTx/>
              <a:buNone/>
            </a:pPr>
            <a:r>
              <a:rPr lang="en-US" altLang="en-US" sz="1800" dirty="0"/>
              <a:t>D. Patterson, “Latency Lags Bandwidth,” </a:t>
            </a:r>
            <a:r>
              <a:rPr lang="en-US" altLang="en-US" sz="1800" i="1" dirty="0"/>
              <a:t>Communications of the ACM</a:t>
            </a:r>
            <a:r>
              <a:rPr lang="en-US" altLang="en-US" sz="1800" dirty="0"/>
              <a:t>, October 2014.</a:t>
            </a:r>
          </a:p>
        </p:txBody>
      </p:sp>
    </p:spTree>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7" name="Rectangle 1">
            <a:extLst>
              <a:ext uri="{FF2B5EF4-FFF2-40B4-BE49-F238E27FC236}">
                <a16:creationId xmlns:a16="http://schemas.microsoft.com/office/drawing/2014/main" id="{24B24A0F-4B87-CC42-A32D-659D7890F2D7}"/>
              </a:ext>
            </a:extLst>
          </p:cNvPr>
          <p:cNvSpPr>
            <a:spLocks noGrp="1" noChangeArrowheads="1"/>
          </p:cNvSpPr>
          <p:nvPr>
            <p:ph type="title"/>
          </p:nvPr>
        </p:nvSpPr>
        <p:spPr>
          <a:xfrm>
            <a:off x="685800" y="258741"/>
            <a:ext cx="7772400" cy="762000"/>
          </a:xfrm>
        </p:spPr>
        <p:txBody>
          <a:bodyPr/>
          <a:lstStyle/>
          <a:p>
            <a:r>
              <a:rPr lang="en-US" altLang="en-US" dirty="0"/>
              <a:t>Summary of Technology Trends</a:t>
            </a:r>
          </a:p>
        </p:txBody>
      </p:sp>
      <p:sp>
        <p:nvSpPr>
          <p:cNvPr id="101378" name="Rectangle 2">
            <a:extLst>
              <a:ext uri="{FF2B5EF4-FFF2-40B4-BE49-F238E27FC236}">
                <a16:creationId xmlns:a16="http://schemas.microsoft.com/office/drawing/2014/main" id="{C2404184-3B72-8944-BD59-11280C7A2B00}"/>
              </a:ext>
            </a:extLst>
          </p:cNvPr>
          <p:cNvSpPr>
            <a:spLocks noGrp="1" noChangeArrowheads="1"/>
          </p:cNvSpPr>
          <p:nvPr>
            <p:ph type="body" idx="1"/>
          </p:nvPr>
        </p:nvSpPr>
        <p:spPr>
          <a:xfrm>
            <a:off x="535488" y="981206"/>
            <a:ext cx="8001000" cy="5321300"/>
          </a:xfrm>
        </p:spPr>
        <p:txBody>
          <a:bodyPr/>
          <a:lstStyle/>
          <a:p>
            <a:r>
              <a:rPr lang="en-US" altLang="en-US" dirty="0"/>
              <a:t>For disk, LAN, memory, and microprocessor, bandwidth improves by square of latency improvement</a:t>
            </a:r>
          </a:p>
          <a:p>
            <a:pPr lvl="1"/>
            <a:r>
              <a:rPr lang="en-US" altLang="en-US" dirty="0"/>
              <a:t>In the time that bandwidth doubles, latency improves by no more than 1.2X to 1.4X</a:t>
            </a:r>
          </a:p>
          <a:p>
            <a:r>
              <a:rPr lang="en-US" altLang="en-US" dirty="0"/>
              <a:t>Lag probably even larger in real systems, as bandwidth gains multiplied by replicated components</a:t>
            </a:r>
          </a:p>
          <a:p>
            <a:pPr lvl="1"/>
            <a:r>
              <a:rPr lang="en-US" altLang="en-US" dirty="0"/>
              <a:t>Multiple processors in a cluster or even in a chip</a:t>
            </a:r>
          </a:p>
          <a:p>
            <a:pPr lvl="1"/>
            <a:r>
              <a:rPr lang="en-US" altLang="en-US" dirty="0"/>
              <a:t>Multiple disks in a disk array</a:t>
            </a:r>
          </a:p>
          <a:p>
            <a:pPr lvl="1"/>
            <a:r>
              <a:rPr lang="en-US" altLang="en-US" dirty="0"/>
              <a:t>Multiple memory modules in a large memory </a:t>
            </a:r>
          </a:p>
          <a:p>
            <a:pPr lvl="1"/>
            <a:r>
              <a:rPr lang="en-US" altLang="en-US" dirty="0"/>
              <a:t>Simultaneous communication in switched LAN </a:t>
            </a:r>
          </a:p>
          <a:p>
            <a:r>
              <a:rPr lang="en-US" altLang="en-US" dirty="0"/>
              <a:t>HW and SW developers should innovate assuming </a:t>
            </a:r>
            <a:r>
              <a:rPr lang="ja-JP" altLang="en-US"/>
              <a:t>“</a:t>
            </a:r>
            <a:r>
              <a:rPr lang="en-US" altLang="ja-JP" dirty="0"/>
              <a:t>Latency Lags Bandwidth</a:t>
            </a:r>
            <a:r>
              <a:rPr lang="ja-JP" altLang="en-US"/>
              <a:t>”</a:t>
            </a:r>
            <a:endParaRPr lang="en-US" altLang="ja-JP" dirty="0"/>
          </a:p>
          <a:p>
            <a:pPr lvl="1"/>
            <a:r>
              <a:rPr lang="en-US" altLang="en-US" dirty="0"/>
              <a:t>If everything improves at the same rate, then nothing really changes.  When rates vary, require real innovation</a:t>
            </a:r>
          </a:p>
        </p:txBody>
      </p:sp>
    </p:spTree>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Title 5">
            <a:extLst>
              <a:ext uri="{FF2B5EF4-FFF2-40B4-BE49-F238E27FC236}">
                <a16:creationId xmlns:a16="http://schemas.microsoft.com/office/drawing/2014/main" id="{96A2C3F1-64F0-F44F-9499-3DB8F550196C}"/>
              </a:ext>
            </a:extLst>
          </p:cNvPr>
          <p:cNvSpPr>
            <a:spLocks noGrp="1" noChangeArrowheads="1"/>
          </p:cNvSpPr>
          <p:nvPr>
            <p:ph type="title"/>
          </p:nvPr>
        </p:nvSpPr>
        <p:spPr/>
        <p:txBody>
          <a:bodyPr/>
          <a:lstStyle/>
          <a:p>
            <a:r>
              <a:rPr lang="en-US" altLang="en-US"/>
              <a:t>SPEC Discussion</a:t>
            </a:r>
          </a:p>
        </p:txBody>
      </p:sp>
      <p:sp>
        <p:nvSpPr>
          <p:cNvPr id="22530" name="Rectangle 1">
            <a:extLst>
              <a:ext uri="{FF2B5EF4-FFF2-40B4-BE49-F238E27FC236}">
                <a16:creationId xmlns:a16="http://schemas.microsoft.com/office/drawing/2014/main" id="{5B795937-C70F-524B-91D1-918DB529533E}"/>
              </a:ext>
            </a:extLst>
          </p:cNvPr>
          <p:cNvSpPr>
            <a:spLocks noGrp="1" noChangeArrowheads="1"/>
          </p:cNvSpPr>
          <p:nvPr>
            <p:ph type="body" idx="1"/>
          </p:nvPr>
        </p:nvSpPr>
        <p:spPr>
          <a:xfrm>
            <a:off x="685800" y="1473200"/>
            <a:ext cx="8001000" cy="4851400"/>
          </a:xfrm>
        </p:spPr>
        <p:txBody>
          <a:bodyPr/>
          <a:lstStyle/>
          <a:p>
            <a:r>
              <a:rPr lang="en-US" altLang="en-US"/>
              <a:t>From SPECx to SPECy, why would we remove a benchmark of one type and add a benchmark of the same type?</a:t>
            </a:r>
          </a:p>
          <a:p>
            <a:pPr>
              <a:buFontTx/>
              <a:buNone/>
            </a:pPr>
            <a:endParaRPr lang="en-US" altLang="en-US"/>
          </a:p>
          <a:p>
            <a:r>
              <a:rPr lang="en-US" altLang="en-US"/>
              <a:t>Can a particular problem be solved in more than one way? Example:  S</a:t>
            </a:r>
            <a:r>
              <a:rPr lang="en-US" altLang="ja-JP"/>
              <a:t>olving a system of equations.</a:t>
            </a:r>
          </a:p>
          <a:p>
            <a:pPr lvl="1"/>
            <a:r>
              <a:rPr lang="en-US" altLang="ja-JP"/>
              <a:t>Should a benchmark reflect </a:t>
            </a:r>
            <a:r>
              <a:rPr lang="ja-JP" altLang="en-US"/>
              <a:t>“</a:t>
            </a:r>
            <a:r>
              <a:rPr lang="en-US" altLang="ja-JP"/>
              <a:t>solve the problem using this particular algorithm</a:t>
            </a:r>
            <a:r>
              <a:rPr lang="ja-JP" altLang="en-US"/>
              <a:t>”</a:t>
            </a:r>
            <a:r>
              <a:rPr lang="en-US" altLang="ja-JP"/>
              <a:t> or </a:t>
            </a:r>
            <a:r>
              <a:rPr lang="ja-JP" altLang="en-US"/>
              <a:t>“</a:t>
            </a:r>
            <a:r>
              <a:rPr lang="en-US" altLang="ja-JP"/>
              <a:t>solve the problem using any algorithm</a:t>
            </a:r>
            <a:r>
              <a:rPr lang="ja-JP" altLang="en-US"/>
              <a:t>”</a:t>
            </a:r>
            <a:r>
              <a:rPr lang="en-US" altLang="ja-JP"/>
              <a:t>?</a:t>
            </a:r>
            <a:endParaRPr lang="en-US" altLang="en-US"/>
          </a:p>
        </p:txBody>
      </p:sp>
    </p:spTree>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1">
            <a:extLst>
              <a:ext uri="{FF2B5EF4-FFF2-40B4-BE49-F238E27FC236}">
                <a16:creationId xmlns:a16="http://schemas.microsoft.com/office/drawing/2014/main" id="{796DB059-3794-5349-ABA6-885BCC3A6497}"/>
              </a:ext>
            </a:extLst>
          </p:cNvPr>
          <p:cNvSpPr>
            <a:spLocks noGrp="1" noChangeArrowheads="1"/>
          </p:cNvSpPr>
          <p:nvPr>
            <p:ph type="title"/>
          </p:nvPr>
        </p:nvSpPr>
        <p:spPr/>
        <p:txBody>
          <a:bodyPr/>
          <a:lstStyle/>
          <a:p>
            <a:r>
              <a:rPr lang="en-US" altLang="en-US"/>
              <a:t>3DMark06 Benchmark</a:t>
            </a:r>
          </a:p>
        </p:txBody>
      </p:sp>
      <p:sp>
        <p:nvSpPr>
          <p:cNvPr id="24578" name="Rectangle 2">
            <a:extLst>
              <a:ext uri="{FF2B5EF4-FFF2-40B4-BE49-F238E27FC236}">
                <a16:creationId xmlns:a16="http://schemas.microsoft.com/office/drawing/2014/main" id="{45F13A68-2CFD-514A-9D62-CFFB9DAE85D0}"/>
              </a:ext>
            </a:extLst>
          </p:cNvPr>
          <p:cNvSpPr>
            <a:spLocks noGrp="1" noChangeArrowheads="1"/>
          </p:cNvSpPr>
          <p:nvPr>
            <p:ph type="body" idx="1"/>
          </p:nvPr>
        </p:nvSpPr>
        <p:spPr>
          <a:xfrm>
            <a:off x="193675" y="5236967"/>
            <a:ext cx="8721725" cy="1360488"/>
          </a:xfrm>
        </p:spPr>
        <p:txBody>
          <a:bodyPr/>
          <a:lstStyle/>
          <a:p>
            <a:pPr marL="617538"/>
            <a:r>
              <a:rPr lang="en-US" altLang="en-US" dirty="0"/>
              <a:t>Historically, becomes more CPU-bound over time</a:t>
            </a:r>
          </a:p>
          <a:p>
            <a:pPr marL="617538"/>
            <a:r>
              <a:rPr lang="en-US" altLang="en-US" dirty="0"/>
              <a:t>Graphics (4) and CPU (2) benchmarks in 3DMark06</a:t>
            </a:r>
          </a:p>
        </p:txBody>
      </p:sp>
      <p:pic>
        <p:nvPicPr>
          <p:cNvPr id="24579" name="Picture 3">
            <a:extLst>
              <a:ext uri="{FF2B5EF4-FFF2-40B4-BE49-F238E27FC236}">
                <a16:creationId xmlns:a16="http://schemas.microsoft.com/office/drawing/2014/main" id="{9F5BF759-0E79-CF49-87BD-00F76C51C5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60588" y="1246188"/>
            <a:ext cx="4800600" cy="3622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1">
            <a:extLst>
              <a:ext uri="{FF2B5EF4-FFF2-40B4-BE49-F238E27FC236}">
                <a16:creationId xmlns:a16="http://schemas.microsoft.com/office/drawing/2014/main" id="{5DE99CDA-82C8-B640-B81E-E421BF27328D}"/>
              </a:ext>
            </a:extLst>
          </p:cNvPr>
          <p:cNvSpPr>
            <a:spLocks noGrp="1" noChangeArrowheads="1"/>
          </p:cNvSpPr>
          <p:nvPr>
            <p:ph type="title"/>
          </p:nvPr>
        </p:nvSpPr>
        <p:spPr/>
        <p:txBody>
          <a:bodyPr/>
          <a:lstStyle/>
          <a:p>
            <a:r>
              <a:rPr lang="en-US" altLang="en-US"/>
              <a:t>TPC-C Benchmark</a:t>
            </a:r>
          </a:p>
        </p:txBody>
      </p:sp>
      <p:sp>
        <p:nvSpPr>
          <p:cNvPr id="26626" name="Rectangle 2">
            <a:extLst>
              <a:ext uri="{FF2B5EF4-FFF2-40B4-BE49-F238E27FC236}">
                <a16:creationId xmlns:a16="http://schemas.microsoft.com/office/drawing/2014/main" id="{34961244-340D-2E46-85B9-5D1B9E5910A3}"/>
              </a:ext>
            </a:extLst>
          </p:cNvPr>
          <p:cNvSpPr>
            <a:spLocks noGrp="1" noChangeArrowheads="1"/>
          </p:cNvSpPr>
          <p:nvPr>
            <p:ph type="body" idx="1"/>
          </p:nvPr>
        </p:nvSpPr>
        <p:spPr>
          <a:xfrm>
            <a:off x="685800" y="1892300"/>
            <a:ext cx="8001000" cy="4432300"/>
          </a:xfrm>
        </p:spPr>
        <p:txBody>
          <a:bodyPr/>
          <a:lstStyle/>
          <a:p>
            <a:pPr marL="0" indent="0">
              <a:buFontTx/>
              <a:buNone/>
            </a:pPr>
            <a:r>
              <a:rPr lang="ja-JP" altLang="en-US"/>
              <a:t>“</a:t>
            </a:r>
            <a:r>
              <a:rPr lang="en-US" altLang="ja-JP"/>
              <a:t>The difficulty in designing TPC benchmarks lies in reducing the diversity of operations found in a production application, while retaining its essential performance characteristics, namely, the level of system utilization and the complexity of its operations.</a:t>
            </a:r>
            <a:r>
              <a:rPr lang="ja-JP" altLang="en-US"/>
              <a:t>”</a:t>
            </a:r>
            <a:endParaRPr lang="en-US" altLang="en-US"/>
          </a:p>
        </p:txBody>
      </p:sp>
      <p:sp>
        <p:nvSpPr>
          <p:cNvPr id="26627" name="Rectangle 3">
            <a:extLst>
              <a:ext uri="{FF2B5EF4-FFF2-40B4-BE49-F238E27FC236}">
                <a16:creationId xmlns:a16="http://schemas.microsoft.com/office/drawing/2014/main" id="{6ACC4761-B530-9441-AEEE-FFF324EFBE74}"/>
              </a:ext>
            </a:extLst>
          </p:cNvPr>
          <p:cNvSpPr>
            <a:spLocks noChangeArrowheads="1"/>
          </p:cNvSpPr>
          <p:nvPr/>
        </p:nvSpPr>
        <p:spPr bwMode="auto">
          <a:xfrm>
            <a:off x="3929063" y="4198938"/>
            <a:ext cx="4805362" cy="1268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a:tabLst>
                <a:tab pos="319088" algn="l"/>
                <a:tab pos="639763" algn="l"/>
                <a:tab pos="958850" algn="l"/>
                <a:tab pos="1279525" algn="l"/>
                <a:tab pos="1600200" algn="l"/>
                <a:tab pos="1919288" algn="l"/>
                <a:tab pos="2239963" algn="l"/>
                <a:tab pos="2559050" algn="l"/>
                <a:tab pos="2879725" algn="l"/>
                <a:tab pos="3200400" algn="l"/>
                <a:tab pos="3519488" algn="l"/>
                <a:tab pos="3840163" algn="l"/>
              </a:tabLst>
              <a:defRPr sz="2400">
                <a:solidFill>
                  <a:schemeClr val="tx1"/>
                </a:solidFill>
                <a:latin typeface="Arial" panose="020B0604020202020204" pitchFamily="34" charset="0"/>
                <a:ea typeface="ＭＳ Ｐゴシック" panose="020B0600070205080204" pitchFamily="34" charset="-128"/>
              </a:defRPr>
            </a:lvl1pPr>
            <a:lvl2pPr marL="742950" indent="-285750">
              <a:tabLst>
                <a:tab pos="319088" algn="l"/>
                <a:tab pos="639763" algn="l"/>
                <a:tab pos="958850" algn="l"/>
                <a:tab pos="1279525" algn="l"/>
                <a:tab pos="1600200" algn="l"/>
                <a:tab pos="1919288" algn="l"/>
                <a:tab pos="2239963" algn="l"/>
                <a:tab pos="2559050" algn="l"/>
                <a:tab pos="2879725" algn="l"/>
                <a:tab pos="3200400" algn="l"/>
                <a:tab pos="3519488" algn="l"/>
                <a:tab pos="3840163" algn="l"/>
              </a:tabLst>
              <a:defRPr sz="2400">
                <a:solidFill>
                  <a:schemeClr val="tx1"/>
                </a:solidFill>
                <a:latin typeface="Arial" panose="020B0604020202020204" pitchFamily="34" charset="0"/>
                <a:ea typeface="ＭＳ Ｐゴシック" panose="020B0600070205080204" pitchFamily="34" charset="-128"/>
              </a:defRPr>
            </a:lvl2pPr>
            <a:lvl3pPr marL="1143000" indent="-228600">
              <a:tabLst>
                <a:tab pos="319088" algn="l"/>
                <a:tab pos="639763" algn="l"/>
                <a:tab pos="958850" algn="l"/>
                <a:tab pos="1279525" algn="l"/>
                <a:tab pos="1600200" algn="l"/>
                <a:tab pos="1919288" algn="l"/>
                <a:tab pos="2239963" algn="l"/>
                <a:tab pos="2559050" algn="l"/>
                <a:tab pos="2879725" algn="l"/>
                <a:tab pos="3200400" algn="l"/>
                <a:tab pos="3519488" algn="l"/>
                <a:tab pos="3840163" algn="l"/>
              </a:tabLst>
              <a:defRPr sz="2400">
                <a:solidFill>
                  <a:schemeClr val="tx1"/>
                </a:solidFill>
                <a:latin typeface="Arial" panose="020B0604020202020204" pitchFamily="34" charset="0"/>
                <a:ea typeface="ＭＳ Ｐゴシック" panose="020B0600070205080204" pitchFamily="34" charset="-128"/>
              </a:defRPr>
            </a:lvl3pPr>
            <a:lvl4pPr marL="1600200" indent="-228600">
              <a:tabLst>
                <a:tab pos="319088" algn="l"/>
                <a:tab pos="639763" algn="l"/>
                <a:tab pos="958850" algn="l"/>
                <a:tab pos="1279525" algn="l"/>
                <a:tab pos="1600200" algn="l"/>
                <a:tab pos="1919288" algn="l"/>
                <a:tab pos="2239963" algn="l"/>
                <a:tab pos="2559050" algn="l"/>
                <a:tab pos="2879725" algn="l"/>
                <a:tab pos="3200400" algn="l"/>
                <a:tab pos="3519488" algn="l"/>
                <a:tab pos="3840163" algn="l"/>
              </a:tabLst>
              <a:defRPr sz="2400">
                <a:solidFill>
                  <a:schemeClr val="tx1"/>
                </a:solidFill>
                <a:latin typeface="Arial" panose="020B0604020202020204" pitchFamily="34" charset="0"/>
                <a:ea typeface="ＭＳ Ｐゴシック" panose="020B0600070205080204" pitchFamily="34" charset="-128"/>
              </a:defRPr>
            </a:lvl4pPr>
            <a:lvl5pPr marL="2057400" indent="-228600">
              <a:tabLst>
                <a:tab pos="319088" algn="l"/>
                <a:tab pos="639763" algn="l"/>
                <a:tab pos="958850" algn="l"/>
                <a:tab pos="1279525" algn="l"/>
                <a:tab pos="1600200" algn="l"/>
                <a:tab pos="1919288" algn="l"/>
                <a:tab pos="2239963" algn="l"/>
                <a:tab pos="2559050" algn="l"/>
                <a:tab pos="2879725" algn="l"/>
                <a:tab pos="3200400" algn="l"/>
                <a:tab pos="3519488" algn="l"/>
                <a:tab pos="3840163" algn="l"/>
              </a:tabLst>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tabLst>
                <a:tab pos="319088" algn="l"/>
                <a:tab pos="639763" algn="l"/>
                <a:tab pos="958850" algn="l"/>
                <a:tab pos="1279525" algn="l"/>
                <a:tab pos="1600200" algn="l"/>
                <a:tab pos="1919288" algn="l"/>
                <a:tab pos="2239963" algn="l"/>
                <a:tab pos="2559050" algn="l"/>
                <a:tab pos="2879725" algn="l"/>
                <a:tab pos="3200400" algn="l"/>
                <a:tab pos="3519488" algn="l"/>
                <a:tab pos="3840163" algn="l"/>
              </a:tabLs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tabLst>
                <a:tab pos="319088" algn="l"/>
                <a:tab pos="639763" algn="l"/>
                <a:tab pos="958850" algn="l"/>
                <a:tab pos="1279525" algn="l"/>
                <a:tab pos="1600200" algn="l"/>
                <a:tab pos="1919288" algn="l"/>
                <a:tab pos="2239963" algn="l"/>
                <a:tab pos="2559050" algn="l"/>
                <a:tab pos="2879725" algn="l"/>
                <a:tab pos="3200400" algn="l"/>
                <a:tab pos="3519488" algn="l"/>
                <a:tab pos="3840163" algn="l"/>
              </a:tabLs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tabLst>
                <a:tab pos="319088" algn="l"/>
                <a:tab pos="639763" algn="l"/>
                <a:tab pos="958850" algn="l"/>
                <a:tab pos="1279525" algn="l"/>
                <a:tab pos="1600200" algn="l"/>
                <a:tab pos="1919288" algn="l"/>
                <a:tab pos="2239963" algn="l"/>
                <a:tab pos="2559050" algn="l"/>
                <a:tab pos="2879725" algn="l"/>
                <a:tab pos="3200400" algn="l"/>
                <a:tab pos="3519488" algn="l"/>
                <a:tab pos="3840163" algn="l"/>
              </a:tabLs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tabLst>
                <a:tab pos="319088" algn="l"/>
                <a:tab pos="639763" algn="l"/>
                <a:tab pos="958850" algn="l"/>
                <a:tab pos="1279525" algn="l"/>
                <a:tab pos="1600200" algn="l"/>
                <a:tab pos="1919288" algn="l"/>
                <a:tab pos="2239963" algn="l"/>
                <a:tab pos="2559050" algn="l"/>
                <a:tab pos="2879725" algn="l"/>
                <a:tab pos="3200400" algn="l"/>
                <a:tab pos="3519488" algn="l"/>
                <a:tab pos="3840163" algn="l"/>
              </a:tabLs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a:latin typeface="Candara" panose="020E0502030303020204" pitchFamily="34" charset="0"/>
                <a:sym typeface="Lucida Grande" panose="020B0600040502020204" pitchFamily="34" charset="0"/>
              </a:rPr>
              <a:t>Overview of the TPC Benchmark C:</a:t>
            </a:r>
          </a:p>
          <a:p>
            <a:pPr eaLnBrk="1" hangingPunct="1"/>
            <a:r>
              <a:rPr lang="en-US" altLang="en-US" sz="1800">
                <a:latin typeface="Candara" panose="020E0502030303020204" pitchFamily="34" charset="0"/>
                <a:sym typeface="Lucida Grande" panose="020B0600040502020204" pitchFamily="34" charset="0"/>
              </a:rPr>
              <a:t>The Order-Entry Benchmark</a:t>
            </a:r>
          </a:p>
          <a:p>
            <a:pPr eaLnBrk="1" hangingPunct="1"/>
            <a:endParaRPr lang="en-US" altLang="en-US" sz="1800">
              <a:latin typeface="Candara" panose="020E0502030303020204" pitchFamily="34" charset="0"/>
              <a:sym typeface="Lucida Grande" panose="020B0600040502020204" pitchFamily="34" charset="0"/>
            </a:endParaRPr>
          </a:p>
          <a:p>
            <a:pPr eaLnBrk="1" hangingPunct="1"/>
            <a:r>
              <a:rPr lang="en-US" altLang="en-US" sz="1800">
                <a:latin typeface="Candara" panose="020E0502030303020204" pitchFamily="34" charset="0"/>
                <a:sym typeface="Lucida Grande" panose="020B0600040502020204" pitchFamily="34" charset="0"/>
              </a:rPr>
              <a:t>By Francois Raab, Walt Kohler, Amitabh Shah</a:t>
            </a:r>
          </a:p>
        </p:txBody>
      </p:sp>
    </p:spTree>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1">
            <a:extLst>
              <a:ext uri="{FF2B5EF4-FFF2-40B4-BE49-F238E27FC236}">
                <a16:creationId xmlns:a16="http://schemas.microsoft.com/office/drawing/2014/main" id="{E000A5D6-DE8E-AD48-BB28-6F2DD2A92183}"/>
              </a:ext>
            </a:extLst>
          </p:cNvPr>
          <p:cNvSpPr>
            <a:spLocks noGrp="1" noChangeArrowheads="1"/>
          </p:cNvSpPr>
          <p:nvPr>
            <p:ph type="title"/>
          </p:nvPr>
        </p:nvSpPr>
        <p:spPr/>
        <p:txBody>
          <a:bodyPr/>
          <a:lstStyle/>
          <a:p>
            <a:r>
              <a:rPr lang="en-US" altLang="en-US"/>
              <a:t>TPC-C Overview</a:t>
            </a:r>
          </a:p>
        </p:txBody>
      </p:sp>
      <p:sp>
        <p:nvSpPr>
          <p:cNvPr id="28674" name="Rectangle 2">
            <a:extLst>
              <a:ext uri="{FF2B5EF4-FFF2-40B4-BE49-F238E27FC236}">
                <a16:creationId xmlns:a16="http://schemas.microsoft.com/office/drawing/2014/main" id="{FD65FAA4-F90D-4443-A96D-EAC4A308CF8C}"/>
              </a:ext>
            </a:extLst>
          </p:cNvPr>
          <p:cNvSpPr>
            <a:spLocks noGrp="1" noChangeArrowheads="1"/>
          </p:cNvSpPr>
          <p:nvPr>
            <p:ph type="body" idx="1"/>
          </p:nvPr>
        </p:nvSpPr>
        <p:spPr/>
        <p:txBody>
          <a:bodyPr/>
          <a:lstStyle/>
          <a:p>
            <a:pPr marL="617538"/>
            <a:r>
              <a:rPr lang="en-US" altLang="en-US" i="1"/>
              <a:t>n</a:t>
            </a:r>
            <a:r>
              <a:rPr lang="en-US" altLang="en-US"/>
              <a:t> Warehouses</a:t>
            </a:r>
          </a:p>
          <a:p>
            <a:pPr marL="1017588" lvl="1"/>
            <a:r>
              <a:rPr lang="en-US" altLang="en-US"/>
              <a:t>Each warehouse, 10 sales districts, terminal per sales district</a:t>
            </a:r>
          </a:p>
          <a:p>
            <a:pPr marL="1017588" lvl="1"/>
            <a:r>
              <a:rPr lang="en-US" altLang="en-US"/>
              <a:t>Each sales district, 3000 customers</a:t>
            </a:r>
          </a:p>
          <a:p>
            <a:pPr marL="617538"/>
            <a:r>
              <a:rPr lang="en-US" altLang="en-US"/>
              <a:t>New Order</a:t>
            </a:r>
          </a:p>
          <a:p>
            <a:pPr marL="1017588" lvl="1"/>
            <a:r>
              <a:rPr lang="en-US" altLang="en-US"/>
              <a:t>10 items, 10% chance from another warehouse</a:t>
            </a:r>
          </a:p>
          <a:p>
            <a:pPr marL="617538"/>
            <a:r>
              <a:rPr lang="en-US" altLang="en-US"/>
              <a:t>Other Transactions</a:t>
            </a:r>
          </a:p>
          <a:p>
            <a:pPr marL="1017588" lvl="1"/>
            <a:r>
              <a:rPr lang="en-US" altLang="en-US"/>
              <a:t>Payment, order status, delivery, stock query</a:t>
            </a:r>
          </a:p>
          <a:p>
            <a:pPr marL="617538"/>
            <a:r>
              <a:rPr lang="en-US" altLang="en-US"/>
              <a:t>TPC-C Measures</a:t>
            </a:r>
          </a:p>
          <a:p>
            <a:pPr marL="1017588" lvl="1"/>
            <a:r>
              <a:rPr lang="en-US" altLang="en-US"/>
              <a:t>Orders per second (tpmC)</a:t>
            </a:r>
          </a:p>
          <a:p>
            <a:pPr marL="1017588" lvl="1"/>
            <a:r>
              <a:rPr lang="en-US" altLang="en-US"/>
              <a:t>Price-performance ($/tpmC)</a:t>
            </a:r>
          </a:p>
          <a:p>
            <a:pPr marL="1017588" lvl="1"/>
            <a:endParaRPr lang="en-US" altLang="en-US"/>
          </a:p>
        </p:txBody>
      </p:sp>
    </p:spTree>
  </p:cSld>
  <p:clrMapOvr>
    <a:masterClrMapping/>
  </p:clrMapOvr>
  <p:transition/>
</p:sld>
</file>

<file path=ppt/theme/theme1.xml><?xml version="1.0" encoding="utf-8"?>
<a:theme xmlns:a="http://schemas.openxmlformats.org/drawingml/2006/main" name="VT">
  <a:themeElements>
    <a:clrScheme name="V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VT">
      <a:majorFont>
        <a:latin typeface="Arial"/>
        <a:ea typeface="ＭＳ Ｐゴシック"/>
        <a:cs typeface="ＭＳ Ｐゴシック"/>
      </a:majorFont>
      <a:minorFont>
        <a:latin typeface="Arial"/>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pitchFamily="-65" charset="0"/>
            <a:ea typeface="ＭＳ Ｐゴシック" pitchFamily="-65" charset="-128"/>
            <a:cs typeface="ＭＳ Ｐゴシック" pitchFamily="-65"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pitchFamily="-65" charset="0"/>
            <a:ea typeface="ＭＳ Ｐゴシック" pitchFamily="-65" charset="-128"/>
            <a:cs typeface="ＭＳ Ｐゴシック" pitchFamily="-65" charset="-128"/>
          </a:defRPr>
        </a:defPPr>
      </a:lstStyle>
    </a:lnDef>
  </a:objectDefaults>
  <a:extraClrSchemeLst>
    <a:extraClrScheme>
      <a:clrScheme name="V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V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V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V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V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V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VT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V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V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V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V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V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Macintosh HD:Applications:Microsoft Office 2004:Templates:My Templates:VT.pot</Template>
  <TotalTime>229795</TotalTime>
  <Words>4854</Words>
  <Application>Microsoft Macintosh PowerPoint</Application>
  <PresentationFormat>On-screen Show (4:3)</PresentationFormat>
  <Paragraphs>527</Paragraphs>
  <Slides>58</Slides>
  <Notes>23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58</vt:i4>
      </vt:variant>
    </vt:vector>
  </HeadingPairs>
  <TitlesOfParts>
    <vt:vector size="65" baseType="lpstr">
      <vt:lpstr>Arial</vt:lpstr>
      <vt:lpstr>Candara</vt:lpstr>
      <vt:lpstr>Gill Sans</vt:lpstr>
      <vt:lpstr>Lucida Grande</vt:lpstr>
      <vt:lpstr>Times New Roman</vt:lpstr>
      <vt:lpstr>Trebuchet MS</vt:lpstr>
      <vt:lpstr>VT</vt:lpstr>
      <vt:lpstr>PowerPoint Presentation</vt:lpstr>
      <vt:lpstr>Acknowledgements</vt:lpstr>
      <vt:lpstr>Outline</vt:lpstr>
      <vt:lpstr>PowerPoint Presentation</vt:lpstr>
      <vt:lpstr>SPEC Benchmarks</vt:lpstr>
      <vt:lpstr>SPEC Discussion</vt:lpstr>
      <vt:lpstr>3DMark06 Benchmark</vt:lpstr>
      <vt:lpstr>TPC-C Benchmark</vt:lpstr>
      <vt:lpstr>TPC-C Overview</vt:lpstr>
      <vt:lpstr>More Benchmark Suites … Really?</vt:lpstr>
      <vt:lpstr>Outline</vt:lpstr>
      <vt:lpstr>Technology</vt:lpstr>
      <vt:lpstr>VLSI Capability (2011)</vt:lpstr>
      <vt:lpstr>Today’s VLSI Capability</vt:lpstr>
      <vt:lpstr>Today’s VLSI Capability</vt:lpstr>
      <vt:lpstr>Moore’s Law</vt:lpstr>
      <vt:lpstr>Intel Historical Data</vt:lpstr>
      <vt:lpstr>Semiconductor Scaling Rates</vt:lpstr>
      <vt:lpstr>International Technology Roadmap for Semiconductors</vt:lpstr>
      <vt:lpstr>10-Year GPU Projection (2004–14)</vt:lpstr>
      <vt:lpstr>Technology Theme</vt:lpstr>
      <vt:lpstr>Process Generations</vt:lpstr>
      <vt:lpstr>Historical Scaling (0.7x)</vt:lpstr>
      <vt:lpstr>Historical Scaling (0.7x)</vt:lpstr>
      <vt:lpstr>Historical Scaling (0.7x)</vt:lpstr>
      <vt:lpstr>Historical Scaling (0.7x)</vt:lpstr>
      <vt:lpstr>Historical Scaling Result</vt:lpstr>
      <vt:lpstr>Scaling by the Mid-2000s?</vt:lpstr>
      <vt:lpstr>Outline</vt:lpstr>
      <vt:lpstr>Architectural Trends</vt:lpstr>
      <vt:lpstr>Why Do Processors Get Faster?</vt:lpstr>
      <vt:lpstr>Limits to Instruction-Level Parallelism</vt:lpstr>
      <vt:lpstr>Clock Scaling: Historical &amp; Projected</vt:lpstr>
      <vt:lpstr>Microprocessor Scaling is Slowing </vt:lpstr>
      <vt:lpstr>Future Potential is Large</vt:lpstr>
      <vt:lpstr>Summary</vt:lpstr>
      <vt:lpstr>Outline</vt:lpstr>
      <vt:lpstr>PowerPoint Presentation</vt:lpstr>
      <vt:lpstr>Technology Rates of …</vt:lpstr>
      <vt:lpstr>Disk Trends</vt:lpstr>
      <vt:lpstr>Disk Trends</vt:lpstr>
      <vt:lpstr>Tracking Technology:  Performance Trends</vt:lpstr>
      <vt:lpstr>Disks Archaic (Nostalgic) vs. Modern (Newer)</vt:lpstr>
      <vt:lpstr>Disk Latency vs. Bandwidth</vt:lpstr>
      <vt:lpstr>Memory: Archaic (Nostalgic) vs. Modern (Newer)</vt:lpstr>
      <vt:lpstr>Latency Lags Bandwidth  (last ~20 years)</vt:lpstr>
      <vt:lpstr>LANs  Archaic (Nostalgic) vs. Modern (Newer)</vt:lpstr>
      <vt:lpstr>Latency Lags Bandwidth  (last ~20 years)</vt:lpstr>
      <vt:lpstr>CPUs Archaic (Nostalgic) v. Modern (Newer)</vt:lpstr>
      <vt:lpstr>Latency Lags Bandwidth  (last ~20 years)</vt:lpstr>
      <vt:lpstr>Latency Lags Bandwidth</vt:lpstr>
      <vt:lpstr>6 Reasons Latency Lags BW</vt:lpstr>
      <vt:lpstr>6 Reasons Latency Lags BW</vt:lpstr>
      <vt:lpstr>6 Reasons Latency Lags BW </vt:lpstr>
      <vt:lpstr>6 Reasons Latency Lags BW </vt:lpstr>
      <vt:lpstr>6 Reasons Latency Lags BW </vt:lpstr>
      <vt:lpstr>6 Reasons Latency Lags BW </vt:lpstr>
      <vt:lpstr>Summary of Technology Trends</vt:lpstr>
    </vt:vector>
  </TitlesOfParts>
  <Company>Virginia Tech</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2 Bits, Data Types, and Operations</dc:title>
  <dc:creator>Wuchun Feng</dc:creator>
  <cp:lastModifiedBy>Feng, Wu-Chun</cp:lastModifiedBy>
  <cp:revision>118</cp:revision>
  <cp:lastPrinted>2022-01-24T00:20:22Z</cp:lastPrinted>
  <dcterms:created xsi:type="dcterms:W3CDTF">2012-03-15T05:56:43Z</dcterms:created>
  <dcterms:modified xsi:type="dcterms:W3CDTF">2022-07-15T06:19:40Z</dcterms:modified>
</cp:coreProperties>
</file>